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3" r:id="rId3"/>
    <p:sldId id="285" r:id="rId4"/>
    <p:sldId id="287" r:id="rId5"/>
    <p:sldId id="284" r:id="rId6"/>
    <p:sldId id="259" r:id="rId7"/>
    <p:sldId id="262" r:id="rId8"/>
    <p:sldId id="278" r:id="rId9"/>
    <p:sldId id="277" r:id="rId10"/>
    <p:sldId id="263" r:id="rId11"/>
    <p:sldId id="279" r:id="rId12"/>
    <p:sldId id="280" r:id="rId13"/>
    <p:sldId id="281" r:id="rId14"/>
    <p:sldId id="265" r:id="rId15"/>
    <p:sldId id="266" r:id="rId16"/>
    <p:sldId id="267" r:id="rId17"/>
    <p:sldId id="271" r:id="rId18"/>
    <p:sldId id="272" r:id="rId19"/>
    <p:sldId id="286" r:id="rId20"/>
    <p:sldId id="268" r:id="rId21"/>
    <p:sldId id="283" r:id="rId22"/>
    <p:sldId id="282" r:id="rId23"/>
    <p:sldId id="27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8"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542"/>
    <p:restoredTop sz="96327"/>
  </p:normalViewPr>
  <p:slideViewPr>
    <p:cSldViewPr snapToGrid="0" snapToObjects="1">
      <p:cViewPr varScale="1">
        <p:scale>
          <a:sx n="101" d="100"/>
          <a:sy n="101" d="100"/>
        </p:scale>
        <p:origin x="12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GB"/>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4/23/24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GB"/>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GB"/>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4/23/24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freecollocation.com/search1?word=agre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heguardian.com/politics/2024/feb/04/brexit-trade-perks-firms-business-department-leaving-eu-companie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theinterpretingcoach.com/develop-your-retour/"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theinterpretingcoach.com/improve-your-retour-with-native-speaker/" TargetMode="External"/><Relationship Id="rId5" Type="http://schemas.openxmlformats.org/officeDocument/2006/relationships/hyperlink" Target="https://www.theinterpretingcoach.com/retour-self-training/" TargetMode="External"/><Relationship Id="rId4" Type="http://schemas.openxmlformats.org/officeDocument/2006/relationships/hyperlink" Target="https://www.theinterpretingcoach.com/make-english-work-for-yo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C9EF-CF12-B949-B0D2-81A7039C96F5}"/>
              </a:ext>
            </a:extLst>
          </p:cNvPr>
          <p:cNvSpPr>
            <a:spLocks noGrp="1"/>
          </p:cNvSpPr>
          <p:nvPr>
            <p:ph type="ctrTitle"/>
          </p:nvPr>
        </p:nvSpPr>
        <p:spPr/>
        <p:txBody>
          <a:bodyPr/>
          <a:lstStyle/>
          <a:p>
            <a:r>
              <a:rPr lang="en-US" dirty="0"/>
              <a:t>Self-training for </a:t>
            </a:r>
            <a:r>
              <a:rPr lang="en-US" dirty="0" err="1"/>
              <a:t>retourists</a:t>
            </a:r>
            <a:endParaRPr lang="en-US" dirty="0"/>
          </a:p>
        </p:txBody>
      </p:sp>
      <p:sp>
        <p:nvSpPr>
          <p:cNvPr id="7" name="TextBox 6">
            <a:extLst>
              <a:ext uri="{FF2B5EF4-FFF2-40B4-BE49-F238E27FC236}">
                <a16:creationId xmlns:a16="http://schemas.microsoft.com/office/drawing/2014/main" id="{2C903BE6-FBB3-084F-B917-B0E9A9BC085C}"/>
              </a:ext>
            </a:extLst>
          </p:cNvPr>
          <p:cNvSpPr txBox="1"/>
          <p:nvPr/>
        </p:nvSpPr>
        <p:spPr>
          <a:xfrm>
            <a:off x="7298725" y="4572043"/>
            <a:ext cx="5078627" cy="461665"/>
          </a:xfrm>
          <a:prstGeom prst="rect">
            <a:avLst/>
          </a:prstGeom>
          <a:noFill/>
        </p:spPr>
        <p:txBody>
          <a:bodyPr wrap="square" rtlCol="0">
            <a:spAutoFit/>
          </a:bodyPr>
          <a:lstStyle/>
          <a:p>
            <a:r>
              <a:rPr lang="en-US" sz="2400" dirty="0"/>
              <a:t>Sophie Llewellyn Smith</a:t>
            </a:r>
          </a:p>
        </p:txBody>
      </p:sp>
      <p:pic>
        <p:nvPicPr>
          <p:cNvPr id="5" name="Picture 4" descr="The Interpreting Coach logo&#10;">
            <a:extLst>
              <a:ext uri="{FF2B5EF4-FFF2-40B4-BE49-F238E27FC236}">
                <a16:creationId xmlns:a16="http://schemas.microsoft.com/office/drawing/2014/main" id="{4018EF24-D86F-6B45-BA1C-4CF6BF7A8757}"/>
              </a:ext>
            </a:extLst>
          </p:cNvPr>
          <p:cNvPicPr>
            <a:picLocks noChangeAspect="1"/>
          </p:cNvPicPr>
          <p:nvPr/>
        </p:nvPicPr>
        <p:blipFill>
          <a:blip r:embed="rId2"/>
          <a:stretch>
            <a:fillRect/>
          </a:stretch>
        </p:blipFill>
        <p:spPr>
          <a:xfrm>
            <a:off x="2032000" y="0"/>
            <a:ext cx="3486953" cy="1122363"/>
          </a:xfrm>
          <a:prstGeom prst="rect">
            <a:avLst/>
          </a:prstGeom>
        </p:spPr>
      </p:pic>
    </p:spTree>
    <p:extLst>
      <p:ext uri="{BB962C8B-B14F-4D97-AF65-F5344CB8AC3E}">
        <p14:creationId xmlns:p14="http://schemas.microsoft.com/office/powerpoint/2010/main" val="1356807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FCA1-A07D-E54D-AAF8-927FCFD06CC3}"/>
              </a:ext>
            </a:extLst>
          </p:cNvPr>
          <p:cNvSpPr>
            <a:spLocks noGrp="1"/>
          </p:cNvSpPr>
          <p:nvPr>
            <p:ph type="title"/>
          </p:nvPr>
        </p:nvSpPr>
        <p:spPr>
          <a:xfrm>
            <a:off x="1144589" y="476828"/>
            <a:ext cx="9905998" cy="1478570"/>
          </a:xfrm>
        </p:spPr>
        <p:txBody>
          <a:bodyPr/>
          <a:lstStyle/>
          <a:p>
            <a:r>
              <a:rPr lang="en-US" dirty="0"/>
              <a:t>WORKING ON TECHNIQUE</a:t>
            </a:r>
          </a:p>
        </p:txBody>
      </p:sp>
      <p:pic>
        <p:nvPicPr>
          <p:cNvPr id="9" name="Picture 8" descr="A picture containing food&#10;&#10;Description automatically generated">
            <a:extLst>
              <a:ext uri="{FF2B5EF4-FFF2-40B4-BE49-F238E27FC236}">
                <a16:creationId xmlns:a16="http://schemas.microsoft.com/office/drawing/2014/main" id="{DE910F82-166B-D14B-A46A-57517E7A6506}"/>
              </a:ext>
            </a:extLst>
          </p:cNvPr>
          <p:cNvPicPr>
            <a:picLocks noChangeAspect="1"/>
          </p:cNvPicPr>
          <p:nvPr/>
        </p:nvPicPr>
        <p:blipFill>
          <a:blip r:embed="rId2"/>
          <a:stretch>
            <a:fillRect/>
          </a:stretch>
        </p:blipFill>
        <p:spPr>
          <a:xfrm>
            <a:off x="902043" y="0"/>
            <a:ext cx="2446638" cy="787512"/>
          </a:xfrm>
          <a:prstGeom prst="rect">
            <a:avLst/>
          </a:prstGeom>
        </p:spPr>
      </p:pic>
      <p:sp>
        <p:nvSpPr>
          <p:cNvPr id="4" name="Rectangle 1">
            <a:extLst>
              <a:ext uri="{FF2B5EF4-FFF2-40B4-BE49-F238E27FC236}">
                <a16:creationId xmlns:a16="http://schemas.microsoft.com/office/drawing/2014/main" id="{A11CD693-2096-0D4F-BBAD-32FB8B03ED94}"/>
              </a:ext>
            </a:extLst>
          </p:cNvPr>
          <p:cNvSpPr>
            <a:spLocks noGrp="1" noChangeArrowheads="1"/>
          </p:cNvSpPr>
          <p:nvPr>
            <p:ph idx="1"/>
          </p:nvPr>
        </p:nvSpPr>
        <p:spPr bwMode="auto">
          <a:xfrm>
            <a:off x="1051961" y="3841789"/>
            <a:ext cx="90561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p:txBody>
      </p:sp>
      <p:sp>
        <p:nvSpPr>
          <p:cNvPr id="7" name="TextBox 6">
            <a:extLst>
              <a:ext uri="{FF2B5EF4-FFF2-40B4-BE49-F238E27FC236}">
                <a16:creationId xmlns:a16="http://schemas.microsoft.com/office/drawing/2014/main" id="{D164D8E9-2100-D34D-B24D-0F5888FAE982}"/>
              </a:ext>
            </a:extLst>
          </p:cNvPr>
          <p:cNvSpPr txBox="1"/>
          <p:nvPr/>
        </p:nvSpPr>
        <p:spPr>
          <a:xfrm>
            <a:off x="902043" y="1672191"/>
            <a:ext cx="9881082" cy="400110"/>
          </a:xfrm>
          <a:prstGeom prst="rect">
            <a:avLst/>
          </a:prstGeom>
          <a:noFill/>
        </p:spPr>
        <p:txBody>
          <a:bodyPr wrap="square" rtlCol="0">
            <a:spAutoFit/>
          </a:bodyPr>
          <a:lstStyle/>
          <a:p>
            <a:r>
              <a:rPr lang="en-GB" sz="2000" dirty="0"/>
              <a:t>Which techniques do you think are most called upon when working into your B language?</a:t>
            </a:r>
            <a:endParaRPr lang="en-US" sz="2000" dirty="0"/>
          </a:p>
        </p:txBody>
      </p:sp>
    </p:spTree>
    <p:extLst>
      <p:ext uri="{BB962C8B-B14F-4D97-AF65-F5344CB8AC3E}">
        <p14:creationId xmlns:p14="http://schemas.microsoft.com/office/powerpoint/2010/main" val="1630968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FCA1-A07D-E54D-AAF8-927FCFD06CC3}"/>
              </a:ext>
            </a:extLst>
          </p:cNvPr>
          <p:cNvSpPr>
            <a:spLocks noGrp="1"/>
          </p:cNvSpPr>
          <p:nvPr>
            <p:ph type="title"/>
          </p:nvPr>
        </p:nvSpPr>
        <p:spPr>
          <a:xfrm>
            <a:off x="780770" y="523633"/>
            <a:ext cx="9905998" cy="1478570"/>
          </a:xfrm>
        </p:spPr>
        <p:txBody>
          <a:bodyPr/>
          <a:lstStyle/>
          <a:p>
            <a:r>
              <a:rPr lang="en-US" dirty="0"/>
              <a:t>PRACTISING SIMPLIFYING/EDITING</a:t>
            </a:r>
          </a:p>
        </p:txBody>
      </p:sp>
      <p:pic>
        <p:nvPicPr>
          <p:cNvPr id="9" name="Picture 8" descr="A picture containing food&#10;&#10;Description automatically generated">
            <a:extLst>
              <a:ext uri="{FF2B5EF4-FFF2-40B4-BE49-F238E27FC236}">
                <a16:creationId xmlns:a16="http://schemas.microsoft.com/office/drawing/2014/main" id="{DE910F82-166B-D14B-A46A-57517E7A6506}"/>
              </a:ext>
            </a:extLst>
          </p:cNvPr>
          <p:cNvPicPr>
            <a:picLocks noChangeAspect="1"/>
          </p:cNvPicPr>
          <p:nvPr/>
        </p:nvPicPr>
        <p:blipFill>
          <a:blip r:embed="rId2"/>
          <a:stretch>
            <a:fillRect/>
          </a:stretch>
        </p:blipFill>
        <p:spPr>
          <a:xfrm>
            <a:off x="902043" y="0"/>
            <a:ext cx="2446638" cy="787512"/>
          </a:xfrm>
          <a:prstGeom prst="rect">
            <a:avLst/>
          </a:prstGeom>
        </p:spPr>
      </p:pic>
      <p:sp>
        <p:nvSpPr>
          <p:cNvPr id="4" name="Rectangle 1">
            <a:extLst>
              <a:ext uri="{FF2B5EF4-FFF2-40B4-BE49-F238E27FC236}">
                <a16:creationId xmlns:a16="http://schemas.microsoft.com/office/drawing/2014/main" id="{A11CD693-2096-0D4F-BBAD-32FB8B03ED94}"/>
              </a:ext>
            </a:extLst>
          </p:cNvPr>
          <p:cNvSpPr>
            <a:spLocks noGrp="1" noChangeArrowheads="1"/>
          </p:cNvSpPr>
          <p:nvPr>
            <p:ph idx="1"/>
          </p:nvPr>
        </p:nvSpPr>
        <p:spPr bwMode="auto">
          <a:xfrm>
            <a:off x="1051961" y="3841789"/>
            <a:ext cx="90561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p:txBody>
      </p:sp>
      <p:sp>
        <p:nvSpPr>
          <p:cNvPr id="7" name="TextBox 6">
            <a:extLst>
              <a:ext uri="{FF2B5EF4-FFF2-40B4-BE49-F238E27FC236}">
                <a16:creationId xmlns:a16="http://schemas.microsoft.com/office/drawing/2014/main" id="{D164D8E9-2100-D34D-B24D-0F5888FAE982}"/>
              </a:ext>
            </a:extLst>
          </p:cNvPr>
          <p:cNvSpPr txBox="1"/>
          <p:nvPr/>
        </p:nvSpPr>
        <p:spPr>
          <a:xfrm>
            <a:off x="780770" y="1641187"/>
            <a:ext cx="4871740" cy="2862322"/>
          </a:xfrm>
          <a:prstGeom prst="rect">
            <a:avLst/>
          </a:prstGeom>
          <a:noFill/>
        </p:spPr>
        <p:txBody>
          <a:bodyPr wrap="square" rtlCol="0">
            <a:spAutoFit/>
          </a:bodyPr>
          <a:lstStyle/>
          <a:p>
            <a:r>
              <a:rPr lang="en-US" sz="2000" b="1" dirty="0"/>
              <a:t>With texts</a:t>
            </a:r>
          </a:p>
          <a:p>
            <a:endParaRPr lang="en-US" sz="2000" b="1" dirty="0"/>
          </a:p>
          <a:p>
            <a:pPr marL="342900" indent="-342900">
              <a:buFont typeface="Arial" panose="020B0604020202020204" pitchFamily="34" charset="0"/>
              <a:buChar char="•"/>
            </a:pPr>
            <a:r>
              <a:rPr lang="en-US" sz="2000" dirty="0"/>
              <a:t>Basic summary exercise (circle links, underline main ideas, cross out details). Give your summary out loud.</a:t>
            </a:r>
          </a:p>
          <a:p>
            <a:pPr marL="342900" indent="-342900">
              <a:buFont typeface="Arial" panose="020B0604020202020204" pitchFamily="34" charset="0"/>
              <a:buChar char="•"/>
            </a:pPr>
            <a:r>
              <a:rPr lang="en-US" sz="2000" dirty="0"/>
              <a:t>‘Highlighting exercise’ (B language) – see Andy Gillies (Conference Interpreting: a Practice Book)</a:t>
            </a:r>
          </a:p>
          <a:p>
            <a:pPr marL="342900" indent="-342900">
              <a:buFont typeface="Arial" panose="020B0604020202020204" pitchFamily="34" charset="0"/>
              <a:buChar char="•"/>
            </a:pPr>
            <a:r>
              <a:rPr lang="en-US" sz="2000" dirty="0"/>
              <a:t>Black marker exercise (B language)</a:t>
            </a:r>
          </a:p>
        </p:txBody>
      </p:sp>
      <p:sp>
        <p:nvSpPr>
          <p:cNvPr id="5" name="TextBox 4">
            <a:extLst>
              <a:ext uri="{FF2B5EF4-FFF2-40B4-BE49-F238E27FC236}">
                <a16:creationId xmlns:a16="http://schemas.microsoft.com/office/drawing/2014/main" id="{DF005261-5BD7-7051-2A82-82D3EA74404F}"/>
              </a:ext>
            </a:extLst>
          </p:cNvPr>
          <p:cNvSpPr txBox="1"/>
          <p:nvPr/>
        </p:nvSpPr>
        <p:spPr>
          <a:xfrm>
            <a:off x="5895056" y="1723549"/>
            <a:ext cx="5852160" cy="3139321"/>
          </a:xfrm>
          <a:prstGeom prst="rect">
            <a:avLst/>
          </a:prstGeom>
          <a:noFill/>
        </p:spPr>
        <p:txBody>
          <a:bodyPr wrap="square" rtlCol="0">
            <a:spAutoFit/>
          </a:bodyPr>
          <a:lstStyle/>
          <a:p>
            <a:r>
              <a:rPr lang="en-US" sz="1800" b="1" dirty="0"/>
              <a:t>With speech</a:t>
            </a:r>
          </a:p>
          <a:p>
            <a:endParaRPr lang="en-US" sz="1800" b="1" dirty="0"/>
          </a:p>
          <a:p>
            <a:pPr marL="342900" indent="-342900">
              <a:buFont typeface="Arial" panose="020B0604020202020204" pitchFamily="34" charset="0"/>
              <a:buChar char="•"/>
            </a:pPr>
            <a:r>
              <a:rPr lang="en-US" sz="1800" dirty="0"/>
              <a:t>Listen to a short podcast (B language). Give an oral summary.</a:t>
            </a:r>
          </a:p>
          <a:p>
            <a:pPr marL="342900" indent="-342900">
              <a:buFont typeface="Arial" panose="020B0604020202020204" pitchFamily="34" charset="0"/>
              <a:buChar char="•"/>
            </a:pPr>
            <a:r>
              <a:rPr lang="en-US" sz="1800" dirty="0"/>
              <a:t>Listen to a speech (B language). Press pause. What’s the shortest/simplest way you can reformulate the idea?</a:t>
            </a:r>
          </a:p>
          <a:p>
            <a:pPr marL="342900" indent="-342900">
              <a:buFont typeface="Arial" panose="020B0604020202020204" pitchFamily="34" charset="0"/>
              <a:buChar char="•"/>
            </a:pPr>
            <a:r>
              <a:rPr lang="en-US" dirty="0"/>
              <a:t>Listen to a speech on 0.75 speed (B language). </a:t>
            </a:r>
            <a:r>
              <a:rPr lang="en-US" dirty="0" err="1"/>
              <a:t>Summarise</a:t>
            </a:r>
            <a:r>
              <a:rPr lang="en-US" dirty="0"/>
              <a:t> each idea.</a:t>
            </a:r>
            <a:endParaRPr lang="en-US" sz="1800" dirty="0"/>
          </a:p>
          <a:p>
            <a:pPr marL="342900" indent="-342900">
              <a:buFont typeface="Arial" panose="020B0604020202020204" pitchFamily="34" charset="0"/>
              <a:buChar char="•"/>
            </a:pPr>
            <a:r>
              <a:rPr lang="en-US" dirty="0"/>
              <a:t>Do B&gt;B reformulation from a video. Deliberately edit the speech to leave out redundancy, details, examples, etc.</a:t>
            </a:r>
            <a:endParaRPr lang="en-US" sz="1800" dirty="0"/>
          </a:p>
          <a:p>
            <a:endParaRPr lang="en-US" dirty="0"/>
          </a:p>
        </p:txBody>
      </p:sp>
      <p:sp>
        <p:nvSpPr>
          <p:cNvPr id="6" name="TextBox 5">
            <a:extLst>
              <a:ext uri="{FF2B5EF4-FFF2-40B4-BE49-F238E27FC236}">
                <a16:creationId xmlns:a16="http://schemas.microsoft.com/office/drawing/2014/main" id="{450441D1-2F79-989C-1FEE-B525EC5F3B78}"/>
              </a:ext>
            </a:extLst>
          </p:cNvPr>
          <p:cNvSpPr txBox="1"/>
          <p:nvPr/>
        </p:nvSpPr>
        <p:spPr>
          <a:xfrm>
            <a:off x="1371600" y="5603966"/>
            <a:ext cx="10056407" cy="369332"/>
          </a:xfrm>
          <a:prstGeom prst="rect">
            <a:avLst/>
          </a:prstGeom>
          <a:noFill/>
        </p:spPr>
        <p:txBody>
          <a:bodyPr wrap="none" rtlCol="0">
            <a:spAutoFit/>
          </a:bodyPr>
          <a:lstStyle/>
          <a:p>
            <a:r>
              <a:rPr lang="en-US" dirty="0"/>
              <a:t>NOTE: choosing source material in your B language turns these exercises into reformulation exercises as well.</a:t>
            </a:r>
          </a:p>
        </p:txBody>
      </p:sp>
    </p:spTree>
    <p:extLst>
      <p:ext uri="{BB962C8B-B14F-4D97-AF65-F5344CB8AC3E}">
        <p14:creationId xmlns:p14="http://schemas.microsoft.com/office/powerpoint/2010/main" val="1282086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FCA1-A07D-E54D-AAF8-927FCFD06CC3}"/>
              </a:ext>
            </a:extLst>
          </p:cNvPr>
          <p:cNvSpPr>
            <a:spLocks noGrp="1"/>
          </p:cNvSpPr>
          <p:nvPr>
            <p:ph type="title"/>
          </p:nvPr>
        </p:nvSpPr>
        <p:spPr>
          <a:xfrm>
            <a:off x="1010784" y="393756"/>
            <a:ext cx="9905998" cy="1478570"/>
          </a:xfrm>
        </p:spPr>
        <p:txBody>
          <a:bodyPr/>
          <a:lstStyle/>
          <a:p>
            <a:r>
              <a:rPr lang="en-US" dirty="0"/>
              <a:t>PRACTISING SALAMI TECHNIQUE</a:t>
            </a:r>
          </a:p>
        </p:txBody>
      </p:sp>
      <p:pic>
        <p:nvPicPr>
          <p:cNvPr id="9" name="Picture 8" descr="A picture containing food&#10;&#10;Description automatically generated">
            <a:extLst>
              <a:ext uri="{FF2B5EF4-FFF2-40B4-BE49-F238E27FC236}">
                <a16:creationId xmlns:a16="http://schemas.microsoft.com/office/drawing/2014/main" id="{DE910F82-166B-D14B-A46A-57517E7A6506}"/>
              </a:ext>
            </a:extLst>
          </p:cNvPr>
          <p:cNvPicPr>
            <a:picLocks noChangeAspect="1"/>
          </p:cNvPicPr>
          <p:nvPr/>
        </p:nvPicPr>
        <p:blipFill>
          <a:blip r:embed="rId2"/>
          <a:stretch>
            <a:fillRect/>
          </a:stretch>
        </p:blipFill>
        <p:spPr>
          <a:xfrm>
            <a:off x="902043" y="0"/>
            <a:ext cx="2446638" cy="787512"/>
          </a:xfrm>
          <a:prstGeom prst="rect">
            <a:avLst/>
          </a:prstGeom>
        </p:spPr>
      </p:pic>
      <p:sp>
        <p:nvSpPr>
          <p:cNvPr id="4" name="Rectangle 1">
            <a:extLst>
              <a:ext uri="{FF2B5EF4-FFF2-40B4-BE49-F238E27FC236}">
                <a16:creationId xmlns:a16="http://schemas.microsoft.com/office/drawing/2014/main" id="{A11CD693-2096-0D4F-BBAD-32FB8B03ED94}"/>
              </a:ext>
            </a:extLst>
          </p:cNvPr>
          <p:cNvSpPr>
            <a:spLocks noGrp="1" noChangeArrowheads="1"/>
          </p:cNvSpPr>
          <p:nvPr>
            <p:ph idx="1"/>
          </p:nvPr>
        </p:nvSpPr>
        <p:spPr bwMode="auto">
          <a:xfrm>
            <a:off x="1010784" y="1523013"/>
            <a:ext cx="5455329" cy="471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indent="0">
              <a:buNone/>
            </a:pPr>
            <a:r>
              <a:rPr lang="en-US" sz="1800" b="1" dirty="0">
                <a:latin typeface="+mn-lt"/>
              </a:rPr>
              <a:t>With texts</a:t>
            </a:r>
          </a:p>
          <a:p>
            <a:endParaRPr lang="en-US" sz="1800" b="1" dirty="0">
              <a:latin typeface="+mn-lt"/>
            </a:endParaRPr>
          </a:p>
          <a:p>
            <a:pPr marL="285750" indent="-285750">
              <a:buFont typeface="Arial" panose="020B0604020202020204" pitchFamily="34" charset="0"/>
              <a:buChar char="•"/>
            </a:pPr>
            <a:r>
              <a:rPr lang="en-GB" sz="1800" dirty="0">
                <a:latin typeface="+mn-lt"/>
              </a:rPr>
              <a:t>Choose a suitable text (A or B). Go through it with a pen, drawing a forward slash when you come to a unit of meaning. </a:t>
            </a:r>
          </a:p>
          <a:p>
            <a:pPr marL="285750" indent="-285750"/>
            <a:r>
              <a:rPr lang="en-GB" sz="1800" dirty="0">
                <a:latin typeface="+mn-lt"/>
              </a:rPr>
              <a:t>Choose a suitable text (A or B). Go through it with a pen, drawing a forward slash when you come to a unit of meaning. Rephrase that idea out loud as a standalone sentence.</a:t>
            </a:r>
          </a:p>
          <a:p>
            <a:pPr marL="285750" indent="-285750"/>
            <a:r>
              <a:rPr lang="en-GB" sz="1800" dirty="0">
                <a:latin typeface="+mn-lt"/>
              </a:rPr>
              <a:t>Sight translation (A&gt;B), changing any subordinate clauses (e.g. relative clauses) into open syntax.</a:t>
            </a:r>
          </a:p>
          <a:p>
            <a:pPr marL="285750" indent="-285750"/>
            <a:r>
              <a:rPr lang="en-GB" sz="1800" dirty="0">
                <a:latin typeface="+mn-lt"/>
              </a:rPr>
              <a:t>Sight translation (A&gt;B), beginning every idea in a different place from the original.</a:t>
            </a:r>
          </a:p>
          <a:p>
            <a:pPr marL="0" indent="0">
              <a:buNone/>
            </a:pPr>
            <a:endParaRPr lang="en-GB" sz="1800" dirty="0"/>
          </a:p>
        </p:txBody>
      </p:sp>
      <p:sp>
        <p:nvSpPr>
          <p:cNvPr id="3" name="TextBox 2">
            <a:extLst>
              <a:ext uri="{FF2B5EF4-FFF2-40B4-BE49-F238E27FC236}">
                <a16:creationId xmlns:a16="http://schemas.microsoft.com/office/drawing/2014/main" id="{7D5D8A3A-B922-8719-B226-E4188C326218}"/>
              </a:ext>
            </a:extLst>
          </p:cNvPr>
          <p:cNvSpPr txBox="1"/>
          <p:nvPr/>
        </p:nvSpPr>
        <p:spPr>
          <a:xfrm>
            <a:off x="6596744" y="1356813"/>
            <a:ext cx="5185954" cy="4801314"/>
          </a:xfrm>
          <a:prstGeom prst="rect">
            <a:avLst/>
          </a:prstGeom>
          <a:noFill/>
        </p:spPr>
        <p:txBody>
          <a:bodyPr wrap="square" rtlCol="0">
            <a:spAutoFit/>
          </a:bodyPr>
          <a:lstStyle/>
          <a:p>
            <a:pPr marL="0" indent="0">
              <a:buNone/>
            </a:pPr>
            <a:r>
              <a:rPr lang="en-US" sz="1800" b="1" dirty="0">
                <a:latin typeface="+mn-lt"/>
              </a:rPr>
              <a:t>With speech</a:t>
            </a:r>
          </a:p>
          <a:p>
            <a:pPr marL="0" indent="0">
              <a:buNone/>
            </a:pPr>
            <a:endParaRPr lang="en-US" sz="1800" b="1" dirty="0">
              <a:latin typeface="+mn-lt"/>
            </a:endParaRPr>
          </a:p>
          <a:p>
            <a:pPr marL="285750" indent="-285750">
              <a:buFont typeface="Arial" panose="020B0604020202020204" pitchFamily="34" charset="0"/>
              <a:buChar char="•"/>
            </a:pPr>
            <a:r>
              <a:rPr lang="en-US" dirty="0"/>
              <a:t>Play a podcast or video (A or B). Tap the table every time you hear a unit of meaning.</a:t>
            </a:r>
          </a:p>
          <a:p>
            <a:pPr marL="285750" indent="-285750">
              <a:buFont typeface="Arial" panose="020B0604020202020204" pitchFamily="34" charset="0"/>
              <a:buChar char="•"/>
            </a:pPr>
            <a:r>
              <a:rPr lang="en-US" dirty="0"/>
              <a:t>Play a speech (A or B). Press pause after each unit of meaning. Reformulate the idea out loud as a standalone sentence.</a:t>
            </a:r>
          </a:p>
          <a:p>
            <a:pPr marL="285750" indent="-285750">
              <a:buFont typeface="Arial" panose="020B0604020202020204" pitchFamily="34" charset="0"/>
              <a:buChar char="•"/>
            </a:pPr>
            <a:r>
              <a:rPr lang="en-US" dirty="0"/>
              <a:t>Choose a relatively slow speech to interpret from A&gt;B. Start every sentence in a different place from the speaker</a:t>
            </a:r>
          </a:p>
          <a:p>
            <a:pPr marL="285750" indent="-285750">
              <a:buFont typeface="Arial" panose="020B0604020202020204" pitchFamily="34" charset="0"/>
              <a:buChar char="•"/>
            </a:pPr>
            <a:r>
              <a:rPr lang="en-US" dirty="0"/>
              <a:t>Choose a wordy speaker if possible (A or B), and play the video on 0.75 speed. Chop the sentences into smaller pieces.</a:t>
            </a:r>
          </a:p>
          <a:p>
            <a:pPr marL="285750" indent="-285750">
              <a:buFont typeface="Arial" panose="020B0604020202020204" pitchFamily="34" charset="0"/>
              <a:buChar char="•"/>
            </a:pPr>
            <a:r>
              <a:rPr lang="en-US" dirty="0"/>
              <a:t>Play a speech (A). Lengthen your decalage at the beginning of each sentence/idea, to see whether you need to change the syntax or word order to create ‘open syntax’.</a:t>
            </a:r>
          </a:p>
        </p:txBody>
      </p:sp>
    </p:spTree>
    <p:extLst>
      <p:ext uri="{BB962C8B-B14F-4D97-AF65-F5344CB8AC3E}">
        <p14:creationId xmlns:p14="http://schemas.microsoft.com/office/powerpoint/2010/main" val="1586927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FCA1-A07D-E54D-AAF8-927FCFD06CC3}"/>
              </a:ext>
            </a:extLst>
          </p:cNvPr>
          <p:cNvSpPr>
            <a:spLocks noGrp="1"/>
          </p:cNvSpPr>
          <p:nvPr>
            <p:ph type="title"/>
          </p:nvPr>
        </p:nvSpPr>
        <p:spPr>
          <a:xfrm>
            <a:off x="1144589" y="476828"/>
            <a:ext cx="9905998" cy="1478570"/>
          </a:xfrm>
        </p:spPr>
        <p:txBody>
          <a:bodyPr/>
          <a:lstStyle/>
          <a:p>
            <a:r>
              <a:rPr lang="en-US" dirty="0"/>
              <a:t>PRACTISING REFORMULATION</a:t>
            </a:r>
          </a:p>
        </p:txBody>
      </p:sp>
      <p:pic>
        <p:nvPicPr>
          <p:cNvPr id="9" name="Picture 8" descr="A picture containing food&#10;&#10;Description automatically generated">
            <a:extLst>
              <a:ext uri="{FF2B5EF4-FFF2-40B4-BE49-F238E27FC236}">
                <a16:creationId xmlns:a16="http://schemas.microsoft.com/office/drawing/2014/main" id="{DE910F82-166B-D14B-A46A-57517E7A6506}"/>
              </a:ext>
            </a:extLst>
          </p:cNvPr>
          <p:cNvPicPr>
            <a:picLocks noChangeAspect="1"/>
          </p:cNvPicPr>
          <p:nvPr/>
        </p:nvPicPr>
        <p:blipFill>
          <a:blip r:embed="rId2"/>
          <a:stretch>
            <a:fillRect/>
          </a:stretch>
        </p:blipFill>
        <p:spPr>
          <a:xfrm>
            <a:off x="902043" y="0"/>
            <a:ext cx="2446638" cy="787512"/>
          </a:xfrm>
          <a:prstGeom prst="rect">
            <a:avLst/>
          </a:prstGeom>
        </p:spPr>
      </p:pic>
      <p:sp>
        <p:nvSpPr>
          <p:cNvPr id="4" name="Rectangle 1">
            <a:extLst>
              <a:ext uri="{FF2B5EF4-FFF2-40B4-BE49-F238E27FC236}">
                <a16:creationId xmlns:a16="http://schemas.microsoft.com/office/drawing/2014/main" id="{A11CD693-2096-0D4F-BBAD-32FB8B03ED94}"/>
              </a:ext>
            </a:extLst>
          </p:cNvPr>
          <p:cNvSpPr>
            <a:spLocks noGrp="1" noChangeArrowheads="1"/>
          </p:cNvSpPr>
          <p:nvPr>
            <p:ph idx="1"/>
          </p:nvPr>
        </p:nvSpPr>
        <p:spPr bwMode="auto">
          <a:xfrm>
            <a:off x="1051961" y="3841789"/>
            <a:ext cx="90561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p:txBody>
      </p:sp>
      <p:sp>
        <p:nvSpPr>
          <p:cNvPr id="3" name="TextBox 2">
            <a:extLst>
              <a:ext uri="{FF2B5EF4-FFF2-40B4-BE49-F238E27FC236}">
                <a16:creationId xmlns:a16="http://schemas.microsoft.com/office/drawing/2014/main" id="{6366A7B3-0C27-038F-FE03-CA3938C5B54E}"/>
              </a:ext>
            </a:extLst>
          </p:cNvPr>
          <p:cNvSpPr txBox="1"/>
          <p:nvPr/>
        </p:nvSpPr>
        <p:spPr>
          <a:xfrm>
            <a:off x="1141414" y="1719600"/>
            <a:ext cx="4514804" cy="4524315"/>
          </a:xfrm>
          <a:prstGeom prst="rect">
            <a:avLst/>
          </a:prstGeom>
          <a:noFill/>
        </p:spPr>
        <p:txBody>
          <a:bodyPr wrap="square" rtlCol="0">
            <a:spAutoFit/>
          </a:bodyPr>
          <a:lstStyle/>
          <a:p>
            <a:pPr marL="0" indent="0">
              <a:buNone/>
            </a:pPr>
            <a:r>
              <a:rPr lang="en-US" sz="1800" b="1" dirty="0">
                <a:latin typeface="+mn-lt"/>
              </a:rPr>
              <a:t>With texts</a:t>
            </a:r>
          </a:p>
          <a:p>
            <a:pPr marL="0" indent="0">
              <a:buNone/>
            </a:pPr>
            <a:endParaRPr lang="en-US" b="1" dirty="0"/>
          </a:p>
          <a:p>
            <a:pPr marL="285750" indent="-285750">
              <a:buFont typeface="Arial" panose="020B0604020202020204" pitchFamily="34" charset="0"/>
              <a:buChar char="•"/>
            </a:pPr>
            <a:r>
              <a:rPr lang="en-US" dirty="0"/>
              <a:t>Find two articles in your B on the same topic. Underline different expressions that mean the same thing.</a:t>
            </a:r>
          </a:p>
          <a:p>
            <a:pPr marL="285750" indent="-285750">
              <a:buFont typeface="Arial" panose="020B0604020202020204" pitchFamily="34" charset="0"/>
              <a:buChar char="•"/>
            </a:pPr>
            <a:r>
              <a:rPr lang="en-US" sz="1800" dirty="0"/>
              <a:t>Choose a suitable text in your B. Look for key words (nouns, verbs). What words go with them? What can you replace them with? Is it the same register? Does it still make sense? Use a collocations dictionary if necessary, e.g. </a:t>
            </a:r>
            <a:r>
              <a:rPr lang="en-GB" sz="1800" dirty="0">
                <a:hlinkClick r:id="rId3"/>
              </a:rPr>
              <a:t>http://www.freecollocation.com/search1?word=agree</a:t>
            </a:r>
            <a:endParaRPr lang="en-GB" sz="1800" dirty="0"/>
          </a:p>
          <a:p>
            <a:pPr marL="0" indent="0">
              <a:buNone/>
            </a:pPr>
            <a:endParaRPr lang="en-US" sz="1800" b="1" dirty="0">
              <a:latin typeface="+mn-lt"/>
            </a:endParaRPr>
          </a:p>
          <a:p>
            <a:endParaRPr lang="en-US" sz="1800" b="1" dirty="0">
              <a:latin typeface="+mn-lt"/>
            </a:endParaRPr>
          </a:p>
          <a:p>
            <a:endParaRPr lang="en-US" dirty="0"/>
          </a:p>
        </p:txBody>
      </p:sp>
      <p:sp>
        <p:nvSpPr>
          <p:cNvPr id="5" name="TextBox 4">
            <a:extLst>
              <a:ext uri="{FF2B5EF4-FFF2-40B4-BE49-F238E27FC236}">
                <a16:creationId xmlns:a16="http://schemas.microsoft.com/office/drawing/2014/main" id="{85CCF9B5-9FD2-77FD-0084-1C1B55F119AD}"/>
              </a:ext>
            </a:extLst>
          </p:cNvPr>
          <p:cNvSpPr txBox="1"/>
          <p:nvPr/>
        </p:nvSpPr>
        <p:spPr>
          <a:xfrm>
            <a:off x="6538958" y="1714486"/>
            <a:ext cx="4514804" cy="2308324"/>
          </a:xfrm>
          <a:prstGeom prst="rect">
            <a:avLst/>
          </a:prstGeom>
          <a:noFill/>
        </p:spPr>
        <p:txBody>
          <a:bodyPr wrap="square" rtlCol="0">
            <a:spAutoFit/>
          </a:bodyPr>
          <a:lstStyle/>
          <a:p>
            <a:pPr marL="0" indent="0">
              <a:buNone/>
            </a:pPr>
            <a:r>
              <a:rPr lang="en-US" sz="1800" b="1" dirty="0">
                <a:latin typeface="+mn-lt"/>
              </a:rPr>
              <a:t>With speech</a:t>
            </a:r>
          </a:p>
          <a:p>
            <a:pPr marL="0" indent="0">
              <a:buNone/>
            </a:pPr>
            <a:endParaRPr lang="en-US" sz="1800" b="1" dirty="0">
              <a:latin typeface="+mn-lt"/>
            </a:endParaRPr>
          </a:p>
          <a:p>
            <a:pPr marL="285750" indent="-285750">
              <a:buFont typeface="Arial" panose="020B0604020202020204" pitchFamily="34" charset="0"/>
              <a:buChar char="•"/>
            </a:pPr>
            <a:r>
              <a:rPr lang="en-US" dirty="0"/>
              <a:t>Pick a speech (not too technical) for B&gt;B reformulation. Key phrases stay the same; are you able to reformulate the rest?</a:t>
            </a:r>
          </a:p>
          <a:p>
            <a:pPr marL="285750" indent="-285750">
              <a:buFont typeface="Arial" panose="020B0604020202020204" pitchFamily="34" charset="0"/>
              <a:buChar char="•"/>
            </a:pPr>
            <a:r>
              <a:rPr lang="en-US" dirty="0"/>
              <a:t>Use a speech (in your B) to play with register. See if you can reformulate it to make it more or less formal.</a:t>
            </a:r>
          </a:p>
        </p:txBody>
      </p:sp>
    </p:spTree>
    <p:extLst>
      <p:ext uri="{BB962C8B-B14F-4D97-AF65-F5344CB8AC3E}">
        <p14:creationId xmlns:p14="http://schemas.microsoft.com/office/powerpoint/2010/main" val="3305444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FCA1-A07D-E54D-AAF8-927FCFD06CC3}"/>
              </a:ext>
            </a:extLst>
          </p:cNvPr>
          <p:cNvSpPr>
            <a:spLocks noGrp="1"/>
          </p:cNvSpPr>
          <p:nvPr>
            <p:ph type="title"/>
          </p:nvPr>
        </p:nvSpPr>
        <p:spPr>
          <a:xfrm>
            <a:off x="1144589" y="476828"/>
            <a:ext cx="9905998" cy="1478570"/>
          </a:xfrm>
        </p:spPr>
        <p:txBody>
          <a:bodyPr/>
          <a:lstStyle/>
          <a:p>
            <a:r>
              <a:rPr lang="en-US" dirty="0"/>
              <a:t>Working on vocabulary and usage</a:t>
            </a:r>
          </a:p>
        </p:txBody>
      </p:sp>
      <p:pic>
        <p:nvPicPr>
          <p:cNvPr id="9" name="Picture 8" descr="A picture containing food&#10;&#10;Description automatically generated">
            <a:extLst>
              <a:ext uri="{FF2B5EF4-FFF2-40B4-BE49-F238E27FC236}">
                <a16:creationId xmlns:a16="http://schemas.microsoft.com/office/drawing/2014/main" id="{DE910F82-166B-D14B-A46A-57517E7A6506}"/>
              </a:ext>
            </a:extLst>
          </p:cNvPr>
          <p:cNvPicPr>
            <a:picLocks noChangeAspect="1"/>
          </p:cNvPicPr>
          <p:nvPr/>
        </p:nvPicPr>
        <p:blipFill>
          <a:blip r:embed="rId2"/>
          <a:stretch>
            <a:fillRect/>
          </a:stretch>
        </p:blipFill>
        <p:spPr>
          <a:xfrm>
            <a:off x="902043" y="0"/>
            <a:ext cx="2446638" cy="787512"/>
          </a:xfrm>
          <a:prstGeom prst="rect">
            <a:avLst/>
          </a:prstGeom>
        </p:spPr>
      </p:pic>
      <p:sp>
        <p:nvSpPr>
          <p:cNvPr id="4" name="Rectangle 1">
            <a:extLst>
              <a:ext uri="{FF2B5EF4-FFF2-40B4-BE49-F238E27FC236}">
                <a16:creationId xmlns:a16="http://schemas.microsoft.com/office/drawing/2014/main" id="{A11CD693-2096-0D4F-BBAD-32FB8B03ED94}"/>
              </a:ext>
            </a:extLst>
          </p:cNvPr>
          <p:cNvSpPr>
            <a:spLocks noGrp="1" noChangeArrowheads="1"/>
          </p:cNvSpPr>
          <p:nvPr>
            <p:ph idx="1"/>
          </p:nvPr>
        </p:nvSpPr>
        <p:spPr bwMode="auto">
          <a:xfrm>
            <a:off x="1051961" y="3841789"/>
            <a:ext cx="90561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p:txBody>
      </p:sp>
      <p:sp>
        <p:nvSpPr>
          <p:cNvPr id="7" name="TextBox 6">
            <a:extLst>
              <a:ext uri="{FF2B5EF4-FFF2-40B4-BE49-F238E27FC236}">
                <a16:creationId xmlns:a16="http://schemas.microsoft.com/office/drawing/2014/main" id="{D164D8E9-2100-D34D-B24D-0F5888FAE982}"/>
              </a:ext>
            </a:extLst>
          </p:cNvPr>
          <p:cNvSpPr txBox="1"/>
          <p:nvPr/>
        </p:nvSpPr>
        <p:spPr>
          <a:xfrm>
            <a:off x="1141413" y="1642373"/>
            <a:ext cx="9881082" cy="3785652"/>
          </a:xfrm>
          <a:prstGeom prst="rect">
            <a:avLst/>
          </a:prstGeom>
          <a:noFill/>
        </p:spPr>
        <p:txBody>
          <a:bodyPr wrap="square" rtlCol="0">
            <a:spAutoFit/>
          </a:bodyPr>
          <a:lstStyle/>
          <a:p>
            <a:r>
              <a:rPr lang="en-US" sz="2400" dirty="0"/>
              <a:t>LISTEN DIFFERENTLY</a:t>
            </a:r>
          </a:p>
          <a:p>
            <a:endParaRPr lang="en-US" sz="2400" dirty="0"/>
          </a:p>
          <a:p>
            <a:pPr marL="342900" indent="-342900">
              <a:buFont typeface="Arial" panose="020B0604020202020204" pitchFamily="34" charset="0"/>
              <a:buChar char="•"/>
            </a:pPr>
            <a:r>
              <a:rPr lang="en-US" sz="2400" dirty="0"/>
              <a:t>When listening to your A language, listen out for </a:t>
            </a:r>
            <a:r>
              <a:rPr lang="en-US" sz="2400" b="1" dirty="0"/>
              <a:t>phrases that are hard to translate</a:t>
            </a:r>
            <a:r>
              <a:rPr lang="en-US" sz="2400" dirty="0"/>
              <a:t> into English (culture specific, jargon, idiomatic). Think about how you would deal with them (keep a special notebook or document?).</a:t>
            </a:r>
          </a:p>
          <a:p>
            <a:endParaRPr lang="en-US" sz="2400" dirty="0"/>
          </a:p>
          <a:p>
            <a:pPr marL="342900" indent="-342900">
              <a:buFont typeface="Arial" panose="020B0604020202020204" pitchFamily="34" charset="0"/>
              <a:buChar char="•"/>
            </a:pPr>
            <a:r>
              <a:rPr lang="en-US" sz="2400" dirty="0"/>
              <a:t>When listening to English, be alert for </a:t>
            </a:r>
            <a:r>
              <a:rPr lang="en-US" sz="2400" b="1" dirty="0"/>
              <a:t>useful phrases. </a:t>
            </a:r>
            <a:r>
              <a:rPr lang="en-US" sz="2400" dirty="0"/>
              <a:t>Make a note of them. Then </a:t>
            </a:r>
            <a:r>
              <a:rPr lang="en-US" sz="2400" b="1" dirty="0"/>
              <a:t>activate</a:t>
            </a:r>
            <a:r>
              <a:rPr lang="en-US" sz="2400" dirty="0"/>
              <a:t> that vocabulary: at the very least, say them out loud a few times. Write a few sentences. Ideally, prepare a short speech incorporating several new/useful phrases or words.</a:t>
            </a:r>
          </a:p>
        </p:txBody>
      </p:sp>
    </p:spTree>
    <p:extLst>
      <p:ext uri="{BB962C8B-B14F-4D97-AF65-F5344CB8AC3E}">
        <p14:creationId xmlns:p14="http://schemas.microsoft.com/office/powerpoint/2010/main" val="3666145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FCA1-A07D-E54D-AAF8-927FCFD06CC3}"/>
              </a:ext>
            </a:extLst>
          </p:cNvPr>
          <p:cNvSpPr>
            <a:spLocks noGrp="1"/>
          </p:cNvSpPr>
          <p:nvPr>
            <p:ph type="title"/>
          </p:nvPr>
        </p:nvSpPr>
        <p:spPr>
          <a:xfrm>
            <a:off x="1144589" y="476828"/>
            <a:ext cx="9905998" cy="1478570"/>
          </a:xfrm>
        </p:spPr>
        <p:txBody>
          <a:bodyPr/>
          <a:lstStyle/>
          <a:p>
            <a:r>
              <a:rPr lang="en-US" dirty="0"/>
              <a:t>Working on vocabulary and usage</a:t>
            </a:r>
          </a:p>
        </p:txBody>
      </p:sp>
      <p:pic>
        <p:nvPicPr>
          <p:cNvPr id="9" name="Picture 8" descr="A picture containing food&#10;&#10;Description automatically generated">
            <a:extLst>
              <a:ext uri="{FF2B5EF4-FFF2-40B4-BE49-F238E27FC236}">
                <a16:creationId xmlns:a16="http://schemas.microsoft.com/office/drawing/2014/main" id="{DE910F82-166B-D14B-A46A-57517E7A6506}"/>
              </a:ext>
            </a:extLst>
          </p:cNvPr>
          <p:cNvPicPr>
            <a:picLocks noChangeAspect="1"/>
          </p:cNvPicPr>
          <p:nvPr/>
        </p:nvPicPr>
        <p:blipFill>
          <a:blip r:embed="rId2"/>
          <a:stretch>
            <a:fillRect/>
          </a:stretch>
        </p:blipFill>
        <p:spPr>
          <a:xfrm>
            <a:off x="902043" y="0"/>
            <a:ext cx="2446638" cy="787512"/>
          </a:xfrm>
          <a:prstGeom prst="rect">
            <a:avLst/>
          </a:prstGeom>
        </p:spPr>
      </p:pic>
      <p:sp>
        <p:nvSpPr>
          <p:cNvPr id="4" name="Rectangle 1">
            <a:extLst>
              <a:ext uri="{FF2B5EF4-FFF2-40B4-BE49-F238E27FC236}">
                <a16:creationId xmlns:a16="http://schemas.microsoft.com/office/drawing/2014/main" id="{A11CD693-2096-0D4F-BBAD-32FB8B03ED94}"/>
              </a:ext>
            </a:extLst>
          </p:cNvPr>
          <p:cNvSpPr>
            <a:spLocks noGrp="1" noChangeArrowheads="1"/>
          </p:cNvSpPr>
          <p:nvPr>
            <p:ph idx="1"/>
          </p:nvPr>
        </p:nvSpPr>
        <p:spPr bwMode="auto">
          <a:xfrm>
            <a:off x="1051961" y="3841789"/>
            <a:ext cx="90561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p:txBody>
      </p:sp>
      <p:sp>
        <p:nvSpPr>
          <p:cNvPr id="7" name="TextBox 6">
            <a:extLst>
              <a:ext uri="{FF2B5EF4-FFF2-40B4-BE49-F238E27FC236}">
                <a16:creationId xmlns:a16="http://schemas.microsoft.com/office/drawing/2014/main" id="{D164D8E9-2100-D34D-B24D-0F5888FAE982}"/>
              </a:ext>
            </a:extLst>
          </p:cNvPr>
          <p:cNvSpPr txBox="1"/>
          <p:nvPr/>
        </p:nvSpPr>
        <p:spPr>
          <a:xfrm>
            <a:off x="1141413" y="1642373"/>
            <a:ext cx="9881082" cy="4893647"/>
          </a:xfrm>
          <a:prstGeom prst="rect">
            <a:avLst/>
          </a:prstGeom>
          <a:noFill/>
        </p:spPr>
        <p:txBody>
          <a:bodyPr wrap="square" rtlCol="0">
            <a:spAutoFit/>
          </a:bodyPr>
          <a:lstStyle/>
          <a:p>
            <a:r>
              <a:rPr lang="en-US" sz="2400" dirty="0"/>
              <a:t>GLOSSARIES</a:t>
            </a:r>
          </a:p>
          <a:p>
            <a:endParaRPr lang="en-US" sz="2400" dirty="0"/>
          </a:p>
          <a:p>
            <a:pPr marL="342900" indent="-342900">
              <a:buFont typeface="Arial" panose="020B0604020202020204" pitchFamily="34" charset="0"/>
              <a:buChar char="•"/>
            </a:pPr>
            <a:r>
              <a:rPr lang="en-US" sz="2400" dirty="0"/>
              <a:t>Word lists are difficult to retain, and don’t necessarily help you produce idiomatic ‘chunks’ of language.</a:t>
            </a:r>
          </a:p>
          <a:p>
            <a:endParaRPr lang="en-US" sz="2400" dirty="0"/>
          </a:p>
          <a:p>
            <a:pPr marL="342900" indent="-342900">
              <a:buFont typeface="Arial" panose="020B0604020202020204" pitchFamily="34" charset="0"/>
              <a:buChar char="•"/>
            </a:pPr>
            <a:r>
              <a:rPr lang="en-US" sz="2400" dirty="0"/>
              <a:t>When noting down useful vocabulary, write down whole phrases including useful syntax, e.g. what preposition follows a verb.</a:t>
            </a:r>
          </a:p>
          <a:p>
            <a:endParaRPr lang="en-US" sz="2400" dirty="0"/>
          </a:p>
          <a:p>
            <a:pPr marL="342900" indent="-342900">
              <a:buFont typeface="Arial" panose="020B0604020202020204" pitchFamily="34" charset="0"/>
              <a:buChar char="•"/>
            </a:pPr>
            <a:r>
              <a:rPr lang="en-US" sz="2400" dirty="0"/>
              <a:t>For key ideas (‘discrimination’, ‘proposal’, ‘legislation’), note it down with a list of a) suitable verbs and b) adjectives that collocate well with this term.</a:t>
            </a:r>
          </a:p>
          <a:p>
            <a:endParaRPr lang="en-US" sz="2400" dirty="0"/>
          </a:p>
          <a:p>
            <a:pPr marL="342900" indent="-342900">
              <a:buFont typeface="Arial" panose="020B0604020202020204" pitchFamily="34" charset="0"/>
              <a:buChar char="•"/>
            </a:pPr>
            <a:r>
              <a:rPr lang="en-US" sz="2400" dirty="0"/>
              <a:t>Keep your vocabulary arranged by topic so you are creating a semantic field for yourself.</a:t>
            </a:r>
          </a:p>
        </p:txBody>
      </p:sp>
    </p:spTree>
    <p:extLst>
      <p:ext uri="{BB962C8B-B14F-4D97-AF65-F5344CB8AC3E}">
        <p14:creationId xmlns:p14="http://schemas.microsoft.com/office/powerpoint/2010/main" val="678337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FCA1-A07D-E54D-AAF8-927FCFD06CC3}"/>
              </a:ext>
            </a:extLst>
          </p:cNvPr>
          <p:cNvSpPr>
            <a:spLocks noGrp="1"/>
          </p:cNvSpPr>
          <p:nvPr>
            <p:ph type="title"/>
          </p:nvPr>
        </p:nvSpPr>
        <p:spPr>
          <a:xfrm>
            <a:off x="1144589" y="476828"/>
            <a:ext cx="9905998" cy="1478570"/>
          </a:xfrm>
        </p:spPr>
        <p:txBody>
          <a:bodyPr/>
          <a:lstStyle/>
          <a:p>
            <a:r>
              <a:rPr lang="en-US" dirty="0"/>
              <a:t>Working on vocabulary and usage</a:t>
            </a:r>
          </a:p>
        </p:txBody>
      </p:sp>
      <p:pic>
        <p:nvPicPr>
          <p:cNvPr id="9" name="Picture 8" descr="A picture containing food&#10;&#10;Description automatically generated">
            <a:extLst>
              <a:ext uri="{FF2B5EF4-FFF2-40B4-BE49-F238E27FC236}">
                <a16:creationId xmlns:a16="http://schemas.microsoft.com/office/drawing/2014/main" id="{DE910F82-166B-D14B-A46A-57517E7A6506}"/>
              </a:ext>
            </a:extLst>
          </p:cNvPr>
          <p:cNvPicPr>
            <a:picLocks noChangeAspect="1"/>
          </p:cNvPicPr>
          <p:nvPr/>
        </p:nvPicPr>
        <p:blipFill>
          <a:blip r:embed="rId2"/>
          <a:stretch>
            <a:fillRect/>
          </a:stretch>
        </p:blipFill>
        <p:spPr>
          <a:xfrm>
            <a:off x="902043" y="0"/>
            <a:ext cx="2446638" cy="787512"/>
          </a:xfrm>
          <a:prstGeom prst="rect">
            <a:avLst/>
          </a:prstGeom>
        </p:spPr>
      </p:pic>
      <p:sp>
        <p:nvSpPr>
          <p:cNvPr id="4" name="Rectangle 1">
            <a:extLst>
              <a:ext uri="{FF2B5EF4-FFF2-40B4-BE49-F238E27FC236}">
                <a16:creationId xmlns:a16="http://schemas.microsoft.com/office/drawing/2014/main" id="{A11CD693-2096-0D4F-BBAD-32FB8B03ED94}"/>
              </a:ext>
            </a:extLst>
          </p:cNvPr>
          <p:cNvSpPr>
            <a:spLocks noGrp="1" noChangeArrowheads="1"/>
          </p:cNvSpPr>
          <p:nvPr>
            <p:ph idx="1"/>
          </p:nvPr>
        </p:nvSpPr>
        <p:spPr bwMode="auto">
          <a:xfrm>
            <a:off x="1051961" y="3841789"/>
            <a:ext cx="90561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p:txBody>
      </p:sp>
      <p:sp>
        <p:nvSpPr>
          <p:cNvPr id="7" name="TextBox 6">
            <a:extLst>
              <a:ext uri="{FF2B5EF4-FFF2-40B4-BE49-F238E27FC236}">
                <a16:creationId xmlns:a16="http://schemas.microsoft.com/office/drawing/2014/main" id="{D164D8E9-2100-D34D-B24D-0F5888FAE982}"/>
              </a:ext>
            </a:extLst>
          </p:cNvPr>
          <p:cNvSpPr txBox="1"/>
          <p:nvPr/>
        </p:nvSpPr>
        <p:spPr>
          <a:xfrm>
            <a:off x="1141413" y="1642373"/>
            <a:ext cx="9881082" cy="4893647"/>
          </a:xfrm>
          <a:prstGeom prst="rect">
            <a:avLst/>
          </a:prstGeom>
          <a:noFill/>
        </p:spPr>
        <p:txBody>
          <a:bodyPr wrap="square" rtlCol="0">
            <a:spAutoFit/>
          </a:bodyPr>
          <a:lstStyle/>
          <a:p>
            <a:r>
              <a:rPr lang="en-US" sz="2400" dirty="0"/>
              <a:t>WORD CLUSTERS</a:t>
            </a:r>
          </a:p>
          <a:p>
            <a:endParaRPr lang="en-US" sz="2400" dirty="0"/>
          </a:p>
          <a:p>
            <a:pPr marL="342900" indent="-342900">
              <a:buFont typeface="Arial" panose="020B0604020202020204" pitchFamily="34" charset="0"/>
              <a:buChar char="•"/>
            </a:pPr>
            <a:r>
              <a:rPr lang="en-US" sz="2400" dirty="0"/>
              <a:t>To enlarge your vocabulary, make it more subtle and nuanced, and be attentive to register, work with semantic ‘clusters’ of words. These words should be big ideas (usually oppositions such as big/small, agree/disagree, important, accept/refuse, good/bad, say, etc.)</a:t>
            </a:r>
          </a:p>
          <a:p>
            <a:endParaRPr lang="en-US" sz="2400" dirty="0"/>
          </a:p>
          <a:p>
            <a:pPr marL="342900" indent="-342900">
              <a:buFont typeface="Arial" panose="020B0604020202020204" pitchFamily="34" charset="0"/>
              <a:buChar char="•"/>
            </a:pPr>
            <a:r>
              <a:rPr lang="en-US" sz="2400" dirty="0"/>
              <a:t>Take a sheet of paper and write your key concept in the middle. Now brainstorm all the synonyms you know; write them vertically next to or around your key word, with higher register words at the top, and more informal vocab at the bottom. Annotate any words with a special nuance (e.g. pejorative). If you like, invent/write down your symbol for this particular concept.</a:t>
            </a:r>
          </a:p>
        </p:txBody>
      </p:sp>
    </p:spTree>
    <p:extLst>
      <p:ext uri="{BB962C8B-B14F-4D97-AF65-F5344CB8AC3E}">
        <p14:creationId xmlns:p14="http://schemas.microsoft.com/office/powerpoint/2010/main" val="633327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food&#10;&#10;Description automatically generated">
            <a:extLst>
              <a:ext uri="{FF2B5EF4-FFF2-40B4-BE49-F238E27FC236}">
                <a16:creationId xmlns:a16="http://schemas.microsoft.com/office/drawing/2014/main" id="{DE910F82-166B-D14B-A46A-57517E7A6506}"/>
              </a:ext>
            </a:extLst>
          </p:cNvPr>
          <p:cNvPicPr>
            <a:picLocks noChangeAspect="1"/>
          </p:cNvPicPr>
          <p:nvPr/>
        </p:nvPicPr>
        <p:blipFill>
          <a:blip r:embed="rId2"/>
          <a:stretch>
            <a:fillRect/>
          </a:stretch>
        </p:blipFill>
        <p:spPr>
          <a:xfrm>
            <a:off x="902043" y="0"/>
            <a:ext cx="2446638" cy="787512"/>
          </a:xfrm>
          <a:prstGeom prst="rect">
            <a:avLst/>
          </a:prstGeom>
        </p:spPr>
      </p:pic>
      <p:sp>
        <p:nvSpPr>
          <p:cNvPr id="4" name="Rectangle 1">
            <a:extLst>
              <a:ext uri="{FF2B5EF4-FFF2-40B4-BE49-F238E27FC236}">
                <a16:creationId xmlns:a16="http://schemas.microsoft.com/office/drawing/2014/main" id="{A11CD693-2096-0D4F-BBAD-32FB8B03ED94}"/>
              </a:ext>
            </a:extLst>
          </p:cNvPr>
          <p:cNvSpPr>
            <a:spLocks noGrp="1" noChangeArrowheads="1"/>
          </p:cNvSpPr>
          <p:nvPr>
            <p:ph idx="1"/>
          </p:nvPr>
        </p:nvSpPr>
        <p:spPr bwMode="auto">
          <a:xfrm>
            <a:off x="1051961" y="3841789"/>
            <a:ext cx="90561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p:txBody>
      </p:sp>
      <p:pic>
        <p:nvPicPr>
          <p:cNvPr id="8" name="Picture 7" descr="A picture containing text, whiteboard&#10;&#10;Description automatically generated">
            <a:extLst>
              <a:ext uri="{FF2B5EF4-FFF2-40B4-BE49-F238E27FC236}">
                <a16:creationId xmlns:a16="http://schemas.microsoft.com/office/drawing/2014/main" id="{83B2222F-9EB4-2144-8585-854B226F7F66}"/>
              </a:ext>
            </a:extLst>
          </p:cNvPr>
          <p:cNvPicPr>
            <a:picLocks noChangeAspect="1"/>
          </p:cNvPicPr>
          <p:nvPr/>
        </p:nvPicPr>
        <p:blipFill>
          <a:blip r:embed="rId3"/>
          <a:stretch>
            <a:fillRect/>
          </a:stretch>
        </p:blipFill>
        <p:spPr>
          <a:xfrm>
            <a:off x="3348681" y="166939"/>
            <a:ext cx="5226658" cy="6524121"/>
          </a:xfrm>
          <a:prstGeom prst="rect">
            <a:avLst/>
          </a:prstGeom>
        </p:spPr>
      </p:pic>
      <p:sp>
        <p:nvSpPr>
          <p:cNvPr id="11" name="Title 10">
            <a:extLst>
              <a:ext uri="{FF2B5EF4-FFF2-40B4-BE49-F238E27FC236}">
                <a16:creationId xmlns:a16="http://schemas.microsoft.com/office/drawing/2014/main" id="{7643B118-9337-E54D-A789-DE60B77851C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675042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food&#10;&#10;Description automatically generated">
            <a:extLst>
              <a:ext uri="{FF2B5EF4-FFF2-40B4-BE49-F238E27FC236}">
                <a16:creationId xmlns:a16="http://schemas.microsoft.com/office/drawing/2014/main" id="{DE910F82-166B-D14B-A46A-57517E7A6506}"/>
              </a:ext>
            </a:extLst>
          </p:cNvPr>
          <p:cNvPicPr>
            <a:picLocks noChangeAspect="1"/>
          </p:cNvPicPr>
          <p:nvPr/>
        </p:nvPicPr>
        <p:blipFill>
          <a:blip r:embed="rId2"/>
          <a:stretch>
            <a:fillRect/>
          </a:stretch>
        </p:blipFill>
        <p:spPr>
          <a:xfrm>
            <a:off x="902043" y="0"/>
            <a:ext cx="2446638" cy="787512"/>
          </a:xfrm>
          <a:prstGeom prst="rect">
            <a:avLst/>
          </a:prstGeom>
        </p:spPr>
      </p:pic>
      <p:sp>
        <p:nvSpPr>
          <p:cNvPr id="4" name="Rectangle 1">
            <a:extLst>
              <a:ext uri="{FF2B5EF4-FFF2-40B4-BE49-F238E27FC236}">
                <a16:creationId xmlns:a16="http://schemas.microsoft.com/office/drawing/2014/main" id="{A11CD693-2096-0D4F-BBAD-32FB8B03ED94}"/>
              </a:ext>
            </a:extLst>
          </p:cNvPr>
          <p:cNvSpPr>
            <a:spLocks noGrp="1" noChangeArrowheads="1"/>
          </p:cNvSpPr>
          <p:nvPr>
            <p:ph idx="1"/>
          </p:nvPr>
        </p:nvSpPr>
        <p:spPr bwMode="auto">
          <a:xfrm>
            <a:off x="1051961" y="3841789"/>
            <a:ext cx="90561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p:txBody>
      </p:sp>
      <p:sp>
        <p:nvSpPr>
          <p:cNvPr id="11" name="Title 10">
            <a:extLst>
              <a:ext uri="{FF2B5EF4-FFF2-40B4-BE49-F238E27FC236}">
                <a16:creationId xmlns:a16="http://schemas.microsoft.com/office/drawing/2014/main" id="{7643B118-9337-E54D-A789-DE60B77851C7}"/>
              </a:ext>
            </a:extLst>
          </p:cNvPr>
          <p:cNvSpPr>
            <a:spLocks noGrp="1"/>
          </p:cNvSpPr>
          <p:nvPr>
            <p:ph type="title"/>
          </p:nvPr>
        </p:nvSpPr>
        <p:spPr>
          <a:xfrm>
            <a:off x="1141413" y="618517"/>
            <a:ext cx="9905998" cy="5992347"/>
          </a:xfrm>
        </p:spPr>
        <p:txBody>
          <a:bodyPr/>
          <a:lstStyle/>
          <a:p>
            <a:endParaRPr lang="en-US" dirty="0"/>
          </a:p>
        </p:txBody>
      </p:sp>
      <p:pic>
        <p:nvPicPr>
          <p:cNvPr id="3" name="Picture 2" descr="A close up of text on a white background&#10;&#10;Description automatically generated">
            <a:extLst>
              <a:ext uri="{FF2B5EF4-FFF2-40B4-BE49-F238E27FC236}">
                <a16:creationId xmlns:a16="http://schemas.microsoft.com/office/drawing/2014/main" id="{C921C04D-6D68-A247-95CA-04CC692DEC94}"/>
              </a:ext>
            </a:extLst>
          </p:cNvPr>
          <p:cNvPicPr>
            <a:picLocks noChangeAspect="1"/>
          </p:cNvPicPr>
          <p:nvPr/>
        </p:nvPicPr>
        <p:blipFill>
          <a:blip r:embed="rId3"/>
          <a:stretch>
            <a:fillRect/>
          </a:stretch>
        </p:blipFill>
        <p:spPr>
          <a:xfrm>
            <a:off x="1170390" y="290385"/>
            <a:ext cx="6027656" cy="6363730"/>
          </a:xfrm>
          <a:prstGeom prst="rect">
            <a:avLst/>
          </a:prstGeom>
        </p:spPr>
      </p:pic>
    </p:spTree>
    <p:extLst>
      <p:ext uri="{BB962C8B-B14F-4D97-AF65-F5344CB8AC3E}">
        <p14:creationId xmlns:p14="http://schemas.microsoft.com/office/powerpoint/2010/main" val="4025345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FCA1-A07D-E54D-AAF8-927FCFD06CC3}"/>
              </a:ext>
            </a:extLst>
          </p:cNvPr>
          <p:cNvSpPr>
            <a:spLocks noGrp="1"/>
          </p:cNvSpPr>
          <p:nvPr>
            <p:ph type="title"/>
          </p:nvPr>
        </p:nvSpPr>
        <p:spPr>
          <a:xfrm>
            <a:off x="1128955" y="385465"/>
            <a:ext cx="9905998" cy="1478570"/>
          </a:xfrm>
        </p:spPr>
        <p:txBody>
          <a:bodyPr/>
          <a:lstStyle/>
          <a:p>
            <a:r>
              <a:rPr lang="en-US" dirty="0"/>
              <a:t>Working on </a:t>
            </a:r>
            <a:r>
              <a:rPr lang="en-US" dirty="0" err="1"/>
              <a:t>rEGISTER</a:t>
            </a:r>
            <a:endParaRPr lang="en-US" dirty="0"/>
          </a:p>
        </p:txBody>
      </p:sp>
      <p:pic>
        <p:nvPicPr>
          <p:cNvPr id="9" name="Picture 8" descr="A picture containing food&#10;&#10;Description automatically generated">
            <a:extLst>
              <a:ext uri="{FF2B5EF4-FFF2-40B4-BE49-F238E27FC236}">
                <a16:creationId xmlns:a16="http://schemas.microsoft.com/office/drawing/2014/main" id="{DE910F82-166B-D14B-A46A-57517E7A6506}"/>
              </a:ext>
            </a:extLst>
          </p:cNvPr>
          <p:cNvPicPr>
            <a:picLocks noChangeAspect="1"/>
          </p:cNvPicPr>
          <p:nvPr/>
        </p:nvPicPr>
        <p:blipFill>
          <a:blip r:embed="rId2"/>
          <a:stretch>
            <a:fillRect/>
          </a:stretch>
        </p:blipFill>
        <p:spPr>
          <a:xfrm>
            <a:off x="902043" y="0"/>
            <a:ext cx="2446638" cy="787512"/>
          </a:xfrm>
          <a:prstGeom prst="rect">
            <a:avLst/>
          </a:prstGeom>
        </p:spPr>
      </p:pic>
      <p:sp>
        <p:nvSpPr>
          <p:cNvPr id="4" name="Rectangle 1">
            <a:extLst>
              <a:ext uri="{FF2B5EF4-FFF2-40B4-BE49-F238E27FC236}">
                <a16:creationId xmlns:a16="http://schemas.microsoft.com/office/drawing/2014/main" id="{A11CD693-2096-0D4F-BBAD-32FB8B03ED94}"/>
              </a:ext>
            </a:extLst>
          </p:cNvPr>
          <p:cNvSpPr>
            <a:spLocks noGrp="1" noChangeArrowheads="1"/>
          </p:cNvSpPr>
          <p:nvPr>
            <p:ph idx="1"/>
          </p:nvPr>
        </p:nvSpPr>
        <p:spPr bwMode="auto">
          <a:xfrm>
            <a:off x="1051961" y="3841789"/>
            <a:ext cx="90561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p:txBody>
      </p:sp>
      <p:sp>
        <p:nvSpPr>
          <p:cNvPr id="7" name="TextBox 6">
            <a:extLst>
              <a:ext uri="{FF2B5EF4-FFF2-40B4-BE49-F238E27FC236}">
                <a16:creationId xmlns:a16="http://schemas.microsoft.com/office/drawing/2014/main" id="{D164D8E9-2100-D34D-B24D-0F5888FAE982}"/>
              </a:ext>
            </a:extLst>
          </p:cNvPr>
          <p:cNvSpPr txBox="1"/>
          <p:nvPr/>
        </p:nvSpPr>
        <p:spPr>
          <a:xfrm>
            <a:off x="1128955" y="1393257"/>
            <a:ext cx="9881082" cy="830997"/>
          </a:xfrm>
          <a:prstGeom prst="rect">
            <a:avLst/>
          </a:prstGeom>
          <a:noFill/>
        </p:spPr>
        <p:txBody>
          <a:bodyPr wrap="square" rtlCol="0">
            <a:spAutoFit/>
          </a:bodyPr>
          <a:lstStyle/>
          <a:p>
            <a:r>
              <a:rPr lang="en-US" sz="2400" dirty="0"/>
              <a:t>Detailed guidance on awareness, vocab-building, and activation of formal register in English on my podcast, The Complete Interpreter.</a:t>
            </a:r>
          </a:p>
        </p:txBody>
      </p:sp>
      <p:sp>
        <p:nvSpPr>
          <p:cNvPr id="3" name="TextBox 2">
            <a:extLst>
              <a:ext uri="{FF2B5EF4-FFF2-40B4-BE49-F238E27FC236}">
                <a16:creationId xmlns:a16="http://schemas.microsoft.com/office/drawing/2014/main" id="{B1CF38C4-396A-37AF-28DB-6FD338F63639}"/>
              </a:ext>
            </a:extLst>
          </p:cNvPr>
          <p:cNvSpPr txBox="1"/>
          <p:nvPr/>
        </p:nvSpPr>
        <p:spPr>
          <a:xfrm>
            <a:off x="466379" y="2262796"/>
            <a:ext cx="3317965" cy="4832092"/>
          </a:xfrm>
          <a:prstGeom prst="rect">
            <a:avLst/>
          </a:prstGeom>
          <a:noFill/>
        </p:spPr>
        <p:txBody>
          <a:bodyPr wrap="square" rtlCol="0">
            <a:spAutoFit/>
          </a:bodyPr>
          <a:lstStyle/>
          <a:p>
            <a:r>
              <a:rPr lang="en-US" sz="1400" dirty="0"/>
              <a:t>AWARENESS</a:t>
            </a:r>
          </a:p>
          <a:p>
            <a:pPr algn="l">
              <a:buFont typeface="Arial" panose="020B0604020202020204" pitchFamily="34" charset="0"/>
              <a:buChar char="•"/>
            </a:pPr>
            <a:r>
              <a:rPr lang="en-GB" sz="1400" b="0" i="0" dirty="0">
                <a:effectLst/>
              </a:rPr>
              <a:t>Shadow someone speaking in a formal style.</a:t>
            </a:r>
          </a:p>
          <a:p>
            <a:pPr algn="l">
              <a:buFont typeface="Arial" panose="020B0604020202020204" pitchFamily="34" charset="0"/>
              <a:buChar char="•"/>
            </a:pPr>
            <a:r>
              <a:rPr lang="en-GB" sz="1400" b="0" i="0" dirty="0">
                <a:effectLst/>
              </a:rPr>
              <a:t>Listen to experienced interpreters working in the same kind of setting as you (e.g. if you want to work for EU institutions, listen to European Parliament TV).</a:t>
            </a:r>
          </a:p>
          <a:p>
            <a:pPr algn="l">
              <a:buFont typeface="Arial" panose="020B0604020202020204" pitchFamily="34" charset="0"/>
              <a:buChar char="•"/>
            </a:pPr>
            <a:r>
              <a:rPr lang="en-GB" sz="1400" b="0" i="0" dirty="0">
                <a:effectLst/>
              </a:rPr>
              <a:t>Choose an article written in a formal style (e.g. an academic paper, an extract from a book or medical journal) and go through it with a highlighter to identify formal turns of phrase .</a:t>
            </a:r>
          </a:p>
          <a:p>
            <a:pPr algn="l">
              <a:buFont typeface="Arial" panose="020B0604020202020204" pitchFamily="34" charset="0"/>
              <a:buChar char="•"/>
            </a:pPr>
            <a:r>
              <a:rPr lang="en-GB" sz="1400" b="0" i="0" dirty="0">
                <a:effectLst/>
              </a:rPr>
              <a:t>Choose two articles on the same subject from two different publications. Read them and compare and contrast their use of language to try to identify instances of formal language.</a:t>
            </a:r>
          </a:p>
          <a:p>
            <a:pPr algn="l">
              <a:buFont typeface="Arial" panose="020B0604020202020204" pitchFamily="34" charset="0"/>
              <a:buChar char="•"/>
            </a:pPr>
            <a:r>
              <a:rPr lang="en-GB" sz="1400" b="0" i="0" dirty="0">
                <a:effectLst/>
              </a:rPr>
              <a:t>When creating glossaries or working on vocabulary enhancement, make a note if a term or phrase is particularly informal or formal.</a:t>
            </a:r>
          </a:p>
          <a:p>
            <a:endParaRPr lang="en-US" sz="1400" dirty="0"/>
          </a:p>
        </p:txBody>
      </p:sp>
      <p:sp>
        <p:nvSpPr>
          <p:cNvPr id="5" name="TextBox 4">
            <a:extLst>
              <a:ext uri="{FF2B5EF4-FFF2-40B4-BE49-F238E27FC236}">
                <a16:creationId xmlns:a16="http://schemas.microsoft.com/office/drawing/2014/main" id="{EC127EC0-1E80-F59F-BFB8-AA1AAFE4E5C8}"/>
              </a:ext>
            </a:extLst>
          </p:cNvPr>
          <p:cNvSpPr txBox="1"/>
          <p:nvPr/>
        </p:nvSpPr>
        <p:spPr>
          <a:xfrm>
            <a:off x="3981966" y="2262796"/>
            <a:ext cx="3700673" cy="4247317"/>
          </a:xfrm>
          <a:prstGeom prst="rect">
            <a:avLst/>
          </a:prstGeom>
          <a:noFill/>
        </p:spPr>
        <p:txBody>
          <a:bodyPr wrap="square" rtlCol="0">
            <a:spAutoFit/>
          </a:bodyPr>
          <a:lstStyle/>
          <a:p>
            <a:r>
              <a:rPr lang="en-US" sz="1400" dirty="0"/>
              <a:t>VOCAB-BUILDING</a:t>
            </a:r>
          </a:p>
          <a:p>
            <a:pPr algn="l">
              <a:buFont typeface="Arial" panose="020B0604020202020204" pitchFamily="34" charset="0"/>
              <a:buChar char="•"/>
            </a:pPr>
            <a:r>
              <a:rPr lang="en-GB" sz="1400" b="0" i="0" dirty="0">
                <a:effectLst/>
              </a:rPr>
              <a:t>learn a short passage in your B language by heart (suggested by Andy Gillies)</a:t>
            </a:r>
          </a:p>
          <a:p>
            <a:pPr algn="l">
              <a:buFont typeface="Arial" panose="020B0604020202020204" pitchFamily="34" charset="0"/>
              <a:buChar char="•"/>
            </a:pPr>
            <a:r>
              <a:rPr lang="en-GB" sz="1400" b="0" i="0" dirty="0">
                <a:effectLst/>
              </a:rPr>
              <a:t>brainstorm formal versions of logical connectors (e.g. 'thus' or 'therefore' instead of 'so')</a:t>
            </a:r>
          </a:p>
          <a:p>
            <a:pPr algn="l">
              <a:buFont typeface="Arial" panose="020B0604020202020204" pitchFamily="34" charset="0"/>
              <a:buChar char="•"/>
            </a:pPr>
            <a:r>
              <a:rPr lang="en-GB" sz="1400" b="0" i="0" dirty="0">
                <a:effectLst/>
              </a:rPr>
              <a:t>research and learn stock phrases for certain situations, such as the start of a conference, the beginning of a speech by a politician, etc.</a:t>
            </a:r>
          </a:p>
          <a:p>
            <a:pPr algn="l">
              <a:buFont typeface="Arial" panose="020B0604020202020204" pitchFamily="34" charset="0"/>
              <a:buChar char="•"/>
            </a:pPr>
            <a:r>
              <a:rPr lang="en-GB" sz="1400" b="0" i="0" dirty="0">
                <a:effectLst/>
              </a:rPr>
              <a:t>Research more formal verbs, for example in speech transcripts or mission statements</a:t>
            </a:r>
          </a:p>
          <a:p>
            <a:pPr algn="l">
              <a:buFont typeface="Arial" panose="020B0604020202020204" pitchFamily="34" charset="0"/>
              <a:buChar char="•"/>
            </a:pPr>
            <a:r>
              <a:rPr lang="en-GB" sz="1400" b="0" i="0" dirty="0">
                <a:effectLst/>
              </a:rPr>
              <a:t>think about phrasal verbs and their single-word equivalents, often derived from Latin (e.g. 'postpone' instead of 'put off')</a:t>
            </a:r>
          </a:p>
          <a:p>
            <a:pPr algn="l">
              <a:buFont typeface="Arial" panose="020B0604020202020204" pitchFamily="34" charset="0"/>
              <a:buChar char="•"/>
            </a:pPr>
            <a:r>
              <a:rPr lang="en-GB" sz="1400" b="0" i="0" dirty="0">
                <a:effectLst/>
              </a:rPr>
              <a:t>find neutral and/or formal equivalents for 'good' and 'bad'</a:t>
            </a:r>
          </a:p>
          <a:p>
            <a:pPr algn="l">
              <a:buFont typeface="Arial" panose="020B0604020202020204" pitchFamily="34" charset="0"/>
              <a:buChar char="•"/>
            </a:pPr>
            <a:r>
              <a:rPr lang="en-GB" sz="1400" b="0" i="0" dirty="0">
                <a:effectLst/>
              </a:rPr>
              <a:t>brainstorm more formal synonyms for concepts such as go up/go down, make, do, help, change, etc. </a:t>
            </a:r>
            <a:r>
              <a:rPr lang="en-GB" sz="1400" b="1" i="0" dirty="0">
                <a:effectLst/>
              </a:rPr>
              <a:t> </a:t>
            </a:r>
            <a:endParaRPr lang="en-GB" sz="1400" b="0" i="0" dirty="0">
              <a:effectLst/>
            </a:endParaRPr>
          </a:p>
          <a:p>
            <a:endParaRPr lang="en-US" dirty="0"/>
          </a:p>
        </p:txBody>
      </p:sp>
      <p:sp>
        <p:nvSpPr>
          <p:cNvPr id="6" name="TextBox 5">
            <a:extLst>
              <a:ext uri="{FF2B5EF4-FFF2-40B4-BE49-F238E27FC236}">
                <a16:creationId xmlns:a16="http://schemas.microsoft.com/office/drawing/2014/main" id="{07E5B284-9AD6-143C-6BD7-3E3B7B90D09C}"/>
              </a:ext>
            </a:extLst>
          </p:cNvPr>
          <p:cNvSpPr txBox="1"/>
          <p:nvPr/>
        </p:nvSpPr>
        <p:spPr>
          <a:xfrm>
            <a:off x="7682639" y="2262796"/>
            <a:ext cx="4275793" cy="4031873"/>
          </a:xfrm>
          <a:prstGeom prst="rect">
            <a:avLst/>
          </a:prstGeom>
          <a:noFill/>
        </p:spPr>
        <p:txBody>
          <a:bodyPr wrap="square" rtlCol="0">
            <a:spAutoFit/>
          </a:bodyPr>
          <a:lstStyle/>
          <a:p>
            <a:r>
              <a:rPr lang="en-US" sz="1400" dirty="0"/>
              <a:t>ACTIVATION</a:t>
            </a:r>
          </a:p>
          <a:p>
            <a:endParaRPr lang="en-US" sz="1400" dirty="0"/>
          </a:p>
          <a:p>
            <a:pPr algn="l">
              <a:buFont typeface="Arial" panose="020B0604020202020204" pitchFamily="34" charset="0"/>
              <a:buChar char="•"/>
            </a:pPr>
            <a:r>
              <a:rPr lang="en-GB" sz="1400" b="0" i="0" dirty="0">
                <a:effectLst/>
              </a:rPr>
              <a:t>select 5 or 10 formal words (verbs, nouns, adjectives), research them in a dictionary and collocations dictionary, and invent example sentences to anchor them in your memory.</a:t>
            </a:r>
          </a:p>
          <a:p>
            <a:pPr algn="l">
              <a:buFont typeface="Arial" panose="020B0604020202020204" pitchFamily="34" charset="0"/>
              <a:buChar char="•"/>
            </a:pPr>
            <a:r>
              <a:rPr lang="en-GB" sz="1400" b="0" i="0" dirty="0">
                <a:effectLst/>
              </a:rPr>
              <a:t>prepare a speech of your own in your B language, and incorporating some of the formal words you've chosen.</a:t>
            </a:r>
          </a:p>
          <a:p>
            <a:pPr algn="l">
              <a:buFont typeface="Arial" panose="020B0604020202020204" pitchFamily="34" charset="0"/>
              <a:buChar char="•"/>
            </a:pPr>
            <a:r>
              <a:rPr lang="en-GB" sz="1400" b="0" i="0" dirty="0">
                <a:effectLst/>
              </a:rPr>
              <a:t>prepare a speech of your own in your B language incorporating formal features (for example, a speech at an inauguration or prize-giving ceremony).</a:t>
            </a:r>
          </a:p>
          <a:p>
            <a:pPr algn="l">
              <a:buFont typeface="Arial" panose="020B0604020202020204" pitchFamily="34" charset="0"/>
              <a:buChar char="•"/>
            </a:pPr>
            <a:r>
              <a:rPr lang="en-GB" sz="1400" b="0" i="0" dirty="0">
                <a:effectLst/>
              </a:rPr>
              <a:t>choose a suitable text in your B language, such as a blog post, and rewriting it to make it more formal.</a:t>
            </a:r>
          </a:p>
          <a:p>
            <a:pPr algn="l">
              <a:buFont typeface="Arial" panose="020B0604020202020204" pitchFamily="34" charset="0"/>
              <a:buChar char="•"/>
            </a:pPr>
            <a:r>
              <a:rPr lang="en-GB" sz="1400" b="0" i="0" dirty="0">
                <a:effectLst/>
              </a:rPr>
              <a:t>choose a suitable speech in your B language and doing a simultaneous reformulation exercise, making the speech more formal.</a:t>
            </a:r>
          </a:p>
          <a:p>
            <a:br>
              <a:rPr lang="en-GB" sz="1600" dirty="0"/>
            </a:br>
            <a:endParaRPr lang="en-US" sz="1600" dirty="0"/>
          </a:p>
        </p:txBody>
      </p:sp>
    </p:spTree>
    <p:extLst>
      <p:ext uri="{BB962C8B-B14F-4D97-AF65-F5344CB8AC3E}">
        <p14:creationId xmlns:p14="http://schemas.microsoft.com/office/powerpoint/2010/main" val="2818110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FCA1-A07D-E54D-AAF8-927FCFD06CC3}"/>
              </a:ext>
            </a:extLst>
          </p:cNvPr>
          <p:cNvSpPr>
            <a:spLocks noGrp="1"/>
          </p:cNvSpPr>
          <p:nvPr>
            <p:ph type="title"/>
          </p:nvPr>
        </p:nvSpPr>
        <p:spPr>
          <a:xfrm>
            <a:off x="1143000" y="1164369"/>
            <a:ext cx="10097085" cy="1478570"/>
          </a:xfrm>
        </p:spPr>
        <p:txBody>
          <a:bodyPr/>
          <a:lstStyle/>
          <a:p>
            <a:r>
              <a:rPr kumimoji="0" lang="en-US" altLang="en-US" sz="3600" b="0" i="0" u="none" strike="noStrike" cap="none" normalizeH="0" baseline="0" dirty="0">
                <a:ln>
                  <a:noFill/>
                </a:ln>
                <a:effectLst/>
                <a:latin typeface="+mn-lt"/>
              </a:rPr>
              <a:t>A PLAN FOR RETOUR SELF-TRAINING</a:t>
            </a:r>
            <a:endParaRPr lang="en-US" dirty="0"/>
          </a:p>
        </p:txBody>
      </p:sp>
      <p:pic>
        <p:nvPicPr>
          <p:cNvPr id="9" name="Picture 8" descr="A picture containing food&#10;&#10;Description automatically generated">
            <a:extLst>
              <a:ext uri="{FF2B5EF4-FFF2-40B4-BE49-F238E27FC236}">
                <a16:creationId xmlns:a16="http://schemas.microsoft.com/office/drawing/2014/main" id="{DE910F82-166B-D14B-A46A-57517E7A6506}"/>
              </a:ext>
            </a:extLst>
          </p:cNvPr>
          <p:cNvPicPr>
            <a:picLocks noChangeAspect="1"/>
          </p:cNvPicPr>
          <p:nvPr/>
        </p:nvPicPr>
        <p:blipFill>
          <a:blip r:embed="rId2"/>
          <a:stretch>
            <a:fillRect/>
          </a:stretch>
        </p:blipFill>
        <p:spPr>
          <a:xfrm>
            <a:off x="902043" y="0"/>
            <a:ext cx="2446638" cy="787512"/>
          </a:xfrm>
          <a:prstGeom prst="rect">
            <a:avLst/>
          </a:prstGeom>
        </p:spPr>
      </p:pic>
      <p:sp>
        <p:nvSpPr>
          <p:cNvPr id="4" name="Rectangle 1">
            <a:extLst>
              <a:ext uri="{FF2B5EF4-FFF2-40B4-BE49-F238E27FC236}">
                <a16:creationId xmlns:a16="http://schemas.microsoft.com/office/drawing/2014/main" id="{A11CD693-2096-0D4F-BBAD-32FB8B03ED94}"/>
              </a:ext>
            </a:extLst>
          </p:cNvPr>
          <p:cNvSpPr>
            <a:spLocks noGrp="1" noChangeArrowheads="1"/>
          </p:cNvSpPr>
          <p:nvPr>
            <p:ph idx="1"/>
          </p:nvPr>
        </p:nvSpPr>
        <p:spPr bwMode="auto">
          <a:xfrm>
            <a:off x="1143001" y="2024182"/>
            <a:ext cx="843416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a:p>
            <a:pPr>
              <a:lnSpc>
                <a:spcPct val="100000"/>
              </a:lnSpc>
              <a:buSzTx/>
            </a:pPr>
            <a:r>
              <a:rPr lang="en-US" altLang="en-US" sz="2000" dirty="0">
                <a:latin typeface="+mn-lt"/>
              </a:rPr>
              <a:t>Understand the required standard.</a:t>
            </a:r>
          </a:p>
          <a:p>
            <a:pPr>
              <a:lnSpc>
                <a:spcPct val="100000"/>
              </a:lnSpc>
              <a:buSzTx/>
            </a:pPr>
            <a:r>
              <a:rPr lang="en-US" altLang="en-US" sz="2000" dirty="0">
                <a:latin typeface="+mn-lt"/>
              </a:rPr>
              <a:t>Diagnose your current performance (level, strengths, weaknesses).</a:t>
            </a:r>
          </a:p>
          <a:p>
            <a:pPr>
              <a:lnSpc>
                <a:spcPct val="100000"/>
              </a:lnSpc>
              <a:buSzTx/>
            </a:pPr>
            <a:r>
              <a:rPr lang="en-US" altLang="en-US" sz="2000" dirty="0">
                <a:latin typeface="+mn-lt"/>
              </a:rPr>
              <a:t>Select suitable exercises to work on your weaknesses (technique + vocabulary &amp; register)</a:t>
            </a:r>
          </a:p>
          <a:p>
            <a:pPr>
              <a:lnSpc>
                <a:spcPct val="100000"/>
              </a:lnSpc>
              <a:buSzTx/>
            </a:pPr>
            <a:r>
              <a:rPr lang="en-US" altLang="en-US" sz="2000" dirty="0">
                <a:latin typeface="+mn-lt"/>
              </a:rPr>
              <a:t>Consider your timeline and create a timetable.</a:t>
            </a:r>
          </a:p>
          <a:p>
            <a:pPr>
              <a:lnSpc>
                <a:spcPct val="100000"/>
              </a:lnSpc>
              <a:buSzTx/>
            </a:pPr>
            <a:r>
              <a:rPr lang="en-US" altLang="en-US" sz="2000" dirty="0">
                <a:latin typeface="+mn-lt"/>
              </a:rPr>
              <a:t>Set yourself up for success when doing interpreting practice.</a:t>
            </a:r>
          </a:p>
          <a:p>
            <a:pPr>
              <a:lnSpc>
                <a:spcPct val="100000"/>
              </a:lnSpc>
              <a:buSzTx/>
            </a:pPr>
            <a:r>
              <a:rPr lang="en-US" altLang="en-US" sz="2000" dirty="0">
                <a:latin typeface="+mn-lt"/>
              </a:rPr>
              <a:t>Use AI to help.</a:t>
            </a:r>
          </a:p>
          <a:p>
            <a:pPr>
              <a:lnSpc>
                <a:spcPct val="100000"/>
              </a:lnSpc>
              <a:buSzTx/>
            </a:pPr>
            <a:r>
              <a:rPr lang="en-US" altLang="en-US" sz="2000" dirty="0">
                <a:latin typeface="+mn-lt"/>
              </a:rPr>
              <a:t>Assess your performance.</a:t>
            </a:r>
          </a:p>
          <a:p>
            <a:pPr>
              <a:lnSpc>
                <a:spcPct val="100000"/>
              </a:lnSpc>
              <a:buSzTx/>
            </a:pPr>
            <a:r>
              <a:rPr lang="en-US" altLang="en-US" sz="2000" dirty="0">
                <a:latin typeface="+mn-lt"/>
              </a:rPr>
              <a:t>[Record your progress (learning journal/Excel doc, etc.)]</a:t>
            </a:r>
            <a:endParaRPr lang="en-US" altLang="en-US" sz="20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9539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FCA1-A07D-E54D-AAF8-927FCFD06CC3}"/>
              </a:ext>
            </a:extLst>
          </p:cNvPr>
          <p:cNvSpPr>
            <a:spLocks noGrp="1"/>
          </p:cNvSpPr>
          <p:nvPr>
            <p:ph type="title"/>
          </p:nvPr>
        </p:nvSpPr>
        <p:spPr>
          <a:xfrm>
            <a:off x="1144589" y="476828"/>
            <a:ext cx="9905998" cy="1478570"/>
          </a:xfrm>
        </p:spPr>
        <p:txBody>
          <a:bodyPr/>
          <a:lstStyle/>
          <a:p>
            <a:r>
              <a:rPr lang="en-US" dirty="0"/>
              <a:t>SETTING YOURSELF UP FOR SUCCESs WHEN PRACTISING</a:t>
            </a:r>
          </a:p>
        </p:txBody>
      </p:sp>
      <p:pic>
        <p:nvPicPr>
          <p:cNvPr id="9" name="Picture 8" descr="A picture containing food&#10;&#10;Description automatically generated">
            <a:extLst>
              <a:ext uri="{FF2B5EF4-FFF2-40B4-BE49-F238E27FC236}">
                <a16:creationId xmlns:a16="http://schemas.microsoft.com/office/drawing/2014/main" id="{DE910F82-166B-D14B-A46A-57517E7A6506}"/>
              </a:ext>
            </a:extLst>
          </p:cNvPr>
          <p:cNvPicPr>
            <a:picLocks noChangeAspect="1"/>
          </p:cNvPicPr>
          <p:nvPr/>
        </p:nvPicPr>
        <p:blipFill>
          <a:blip r:embed="rId2"/>
          <a:stretch>
            <a:fillRect/>
          </a:stretch>
        </p:blipFill>
        <p:spPr>
          <a:xfrm>
            <a:off x="902043" y="0"/>
            <a:ext cx="2446638" cy="787512"/>
          </a:xfrm>
          <a:prstGeom prst="rect">
            <a:avLst/>
          </a:prstGeom>
        </p:spPr>
      </p:pic>
      <p:sp>
        <p:nvSpPr>
          <p:cNvPr id="4" name="Rectangle 1">
            <a:extLst>
              <a:ext uri="{FF2B5EF4-FFF2-40B4-BE49-F238E27FC236}">
                <a16:creationId xmlns:a16="http://schemas.microsoft.com/office/drawing/2014/main" id="{A11CD693-2096-0D4F-BBAD-32FB8B03ED94}"/>
              </a:ext>
            </a:extLst>
          </p:cNvPr>
          <p:cNvSpPr>
            <a:spLocks noGrp="1" noChangeArrowheads="1"/>
          </p:cNvSpPr>
          <p:nvPr>
            <p:ph idx="1"/>
          </p:nvPr>
        </p:nvSpPr>
        <p:spPr bwMode="auto">
          <a:xfrm>
            <a:off x="1051961" y="3841789"/>
            <a:ext cx="90561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p:txBody>
      </p:sp>
      <p:sp>
        <p:nvSpPr>
          <p:cNvPr id="7" name="TextBox 6">
            <a:extLst>
              <a:ext uri="{FF2B5EF4-FFF2-40B4-BE49-F238E27FC236}">
                <a16:creationId xmlns:a16="http://schemas.microsoft.com/office/drawing/2014/main" id="{D164D8E9-2100-D34D-B24D-0F5888FAE982}"/>
              </a:ext>
            </a:extLst>
          </p:cNvPr>
          <p:cNvSpPr txBox="1"/>
          <p:nvPr/>
        </p:nvSpPr>
        <p:spPr>
          <a:xfrm>
            <a:off x="1141413" y="1804298"/>
            <a:ext cx="9881082" cy="4524315"/>
          </a:xfrm>
          <a:prstGeom prst="rect">
            <a:avLst/>
          </a:prstGeom>
          <a:noFill/>
        </p:spPr>
        <p:txBody>
          <a:bodyPr wrap="square" rtlCol="0">
            <a:spAutoFit/>
          </a:bodyPr>
          <a:lstStyle/>
          <a:p>
            <a:r>
              <a:rPr lang="en-US" sz="2400" dirty="0"/>
              <a:t>EX ANTE VS EX POST</a:t>
            </a:r>
          </a:p>
          <a:p>
            <a:endParaRPr lang="en-US" sz="2400" dirty="0"/>
          </a:p>
          <a:p>
            <a:pPr marL="342900" indent="-342900">
              <a:buFont typeface="Arial" panose="020B0604020202020204" pitchFamily="34" charset="0"/>
              <a:buChar char="•"/>
            </a:pPr>
            <a:r>
              <a:rPr lang="en-US" sz="2400" dirty="0" err="1"/>
              <a:t>Practising</a:t>
            </a:r>
            <a:r>
              <a:rPr lang="en-US" sz="2400" dirty="0"/>
              <a:t> by yourself, with no native speaker to give you feedback, requires a very high sensitivity to language (as well as a lot of motivation).</a:t>
            </a:r>
          </a:p>
          <a:p>
            <a:pPr marL="342900" indent="-342900">
              <a:buFont typeface="Arial" panose="020B0604020202020204" pitchFamily="34" charset="0"/>
              <a:buChar char="•"/>
            </a:pPr>
            <a:r>
              <a:rPr lang="en-US" sz="2400" dirty="0"/>
              <a:t>The success of this technique depends on your English skills, analysis, and diagnostic skills.</a:t>
            </a:r>
          </a:p>
          <a:p>
            <a:pPr marL="342900" indent="-342900">
              <a:buFont typeface="Arial" panose="020B0604020202020204" pitchFamily="34" charset="0"/>
              <a:buChar char="•"/>
            </a:pPr>
            <a:r>
              <a:rPr lang="en-US" sz="2400" dirty="0"/>
              <a:t>To improve your chances of success, first pick a topic. Read an article in English, listen to a podcast, or shadow a speech in English on this subject. </a:t>
            </a:r>
            <a:r>
              <a:rPr lang="en-US" sz="2400" b="1" dirty="0"/>
              <a:t>Then</a:t>
            </a:r>
            <a:r>
              <a:rPr lang="en-US" sz="2400" dirty="0"/>
              <a:t> interpret the speech in your A language.</a:t>
            </a:r>
          </a:p>
          <a:p>
            <a:pPr marL="342900" indent="-342900">
              <a:buFont typeface="Arial" panose="020B0604020202020204" pitchFamily="34" charset="0"/>
              <a:buChar char="•"/>
            </a:pPr>
            <a:r>
              <a:rPr lang="en-US" sz="2400" dirty="0"/>
              <a:t>Or read parallel texts on the same subject (i.e. one in your mother tongue, one in English). Write your own short speech in English based on the texts. Then interpret a speech on this topic.</a:t>
            </a:r>
          </a:p>
        </p:txBody>
      </p:sp>
    </p:spTree>
    <p:extLst>
      <p:ext uri="{BB962C8B-B14F-4D97-AF65-F5344CB8AC3E}">
        <p14:creationId xmlns:p14="http://schemas.microsoft.com/office/powerpoint/2010/main" val="1034764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FCA1-A07D-E54D-AAF8-927FCFD06CC3}"/>
              </a:ext>
            </a:extLst>
          </p:cNvPr>
          <p:cNvSpPr>
            <a:spLocks noGrp="1"/>
          </p:cNvSpPr>
          <p:nvPr>
            <p:ph type="title"/>
          </p:nvPr>
        </p:nvSpPr>
        <p:spPr>
          <a:xfrm>
            <a:off x="1144589" y="393756"/>
            <a:ext cx="9905998" cy="1478570"/>
          </a:xfrm>
        </p:spPr>
        <p:txBody>
          <a:bodyPr/>
          <a:lstStyle/>
          <a:p>
            <a:r>
              <a:rPr lang="en-US" dirty="0"/>
              <a:t>USING AI </a:t>
            </a:r>
          </a:p>
        </p:txBody>
      </p:sp>
      <p:pic>
        <p:nvPicPr>
          <p:cNvPr id="9" name="Picture 8" descr="A picture containing food&#10;&#10;Description automatically generated">
            <a:extLst>
              <a:ext uri="{FF2B5EF4-FFF2-40B4-BE49-F238E27FC236}">
                <a16:creationId xmlns:a16="http://schemas.microsoft.com/office/drawing/2014/main" id="{DE910F82-166B-D14B-A46A-57517E7A6506}"/>
              </a:ext>
            </a:extLst>
          </p:cNvPr>
          <p:cNvPicPr>
            <a:picLocks noChangeAspect="1"/>
          </p:cNvPicPr>
          <p:nvPr/>
        </p:nvPicPr>
        <p:blipFill>
          <a:blip r:embed="rId2"/>
          <a:stretch>
            <a:fillRect/>
          </a:stretch>
        </p:blipFill>
        <p:spPr>
          <a:xfrm>
            <a:off x="902043" y="0"/>
            <a:ext cx="2446638" cy="787512"/>
          </a:xfrm>
          <a:prstGeom prst="rect">
            <a:avLst/>
          </a:prstGeom>
        </p:spPr>
      </p:pic>
      <p:sp>
        <p:nvSpPr>
          <p:cNvPr id="4" name="Rectangle 1">
            <a:extLst>
              <a:ext uri="{FF2B5EF4-FFF2-40B4-BE49-F238E27FC236}">
                <a16:creationId xmlns:a16="http://schemas.microsoft.com/office/drawing/2014/main" id="{A11CD693-2096-0D4F-BBAD-32FB8B03ED94}"/>
              </a:ext>
            </a:extLst>
          </p:cNvPr>
          <p:cNvSpPr>
            <a:spLocks noGrp="1" noChangeArrowheads="1"/>
          </p:cNvSpPr>
          <p:nvPr>
            <p:ph idx="1"/>
          </p:nvPr>
        </p:nvSpPr>
        <p:spPr bwMode="auto">
          <a:xfrm>
            <a:off x="1051961" y="3841789"/>
            <a:ext cx="90561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p:txBody>
      </p:sp>
      <p:sp>
        <p:nvSpPr>
          <p:cNvPr id="3" name="TextBox 2">
            <a:extLst>
              <a:ext uri="{FF2B5EF4-FFF2-40B4-BE49-F238E27FC236}">
                <a16:creationId xmlns:a16="http://schemas.microsoft.com/office/drawing/2014/main" id="{E91798EB-A5D3-8A62-2397-87DC0CF0C993}"/>
              </a:ext>
            </a:extLst>
          </p:cNvPr>
          <p:cNvSpPr txBox="1"/>
          <p:nvPr/>
        </p:nvSpPr>
        <p:spPr>
          <a:xfrm>
            <a:off x="1141413" y="1342940"/>
            <a:ext cx="8577353" cy="5262979"/>
          </a:xfrm>
          <a:prstGeom prst="rect">
            <a:avLst/>
          </a:prstGeom>
          <a:noFill/>
        </p:spPr>
        <p:txBody>
          <a:bodyPr wrap="square" rtlCol="0">
            <a:spAutoFit/>
          </a:bodyPr>
          <a:lstStyle/>
          <a:p>
            <a:r>
              <a:rPr lang="en-US" sz="1600" b="1" dirty="0"/>
              <a:t>Pronunciation</a:t>
            </a:r>
            <a:r>
              <a:rPr lang="en-US" sz="1600" dirty="0"/>
              <a:t>: </a:t>
            </a:r>
          </a:p>
          <a:p>
            <a:pPr marL="285750" indent="-285750">
              <a:buFont typeface="Arial" panose="020B0604020202020204" pitchFamily="34" charset="0"/>
              <a:buChar char="•"/>
            </a:pPr>
            <a:r>
              <a:rPr lang="en-US" sz="1600" dirty="0"/>
              <a:t>use a dictation function (e.g. on Word) to see if it recognizes your output.</a:t>
            </a:r>
          </a:p>
          <a:p>
            <a:pPr marL="285750" indent="-285750">
              <a:buFont typeface="Arial" panose="020B0604020202020204" pitchFamily="34" charset="0"/>
              <a:buChar char="•"/>
            </a:pPr>
            <a:r>
              <a:rPr lang="en-US" sz="1600" dirty="0"/>
              <a:t>Ask </a:t>
            </a:r>
            <a:r>
              <a:rPr lang="en-US" sz="1600" dirty="0" err="1"/>
              <a:t>chatGPT</a:t>
            </a:r>
            <a:r>
              <a:rPr lang="en-US" sz="1600" dirty="0"/>
              <a:t> to generate a list of words you struggle with (e.g. ‘small’), then a list of sentences to say out loud.</a:t>
            </a:r>
          </a:p>
          <a:p>
            <a:pPr marL="285750" indent="-285750">
              <a:buFont typeface="Arial" panose="020B0604020202020204" pitchFamily="34" charset="0"/>
              <a:buChar char="•"/>
            </a:pPr>
            <a:endParaRPr lang="en-US" sz="1600" dirty="0"/>
          </a:p>
          <a:p>
            <a:r>
              <a:rPr lang="en-US" sz="1600" b="1" dirty="0"/>
              <a:t>Grammar: </a:t>
            </a:r>
            <a:r>
              <a:rPr lang="en-US" sz="1600" dirty="0"/>
              <a:t>put a transcript of your interpretation through an AI and ask it to correct the grammar.</a:t>
            </a:r>
          </a:p>
          <a:p>
            <a:endParaRPr lang="en-US" sz="1600" dirty="0"/>
          </a:p>
          <a:p>
            <a:r>
              <a:rPr lang="en-US" sz="1600" b="1" dirty="0"/>
              <a:t>Sight translation</a:t>
            </a:r>
            <a:r>
              <a:rPr lang="en-US" sz="1600" dirty="0"/>
              <a:t>: put a text through </a:t>
            </a:r>
            <a:r>
              <a:rPr lang="en-US" sz="1600" dirty="0" err="1"/>
              <a:t>DeepL</a:t>
            </a:r>
            <a:r>
              <a:rPr lang="en-US" sz="1600" dirty="0"/>
              <a:t> to find useful phrases (careful – often literal).</a:t>
            </a:r>
          </a:p>
          <a:p>
            <a:endParaRPr lang="en-US" sz="1600" dirty="0"/>
          </a:p>
          <a:p>
            <a:r>
              <a:rPr lang="en-US" sz="1600" b="1" dirty="0"/>
              <a:t>Reformulation</a:t>
            </a:r>
            <a:r>
              <a:rPr lang="en-US" sz="1600" dirty="0"/>
              <a:t>:</a:t>
            </a:r>
          </a:p>
          <a:p>
            <a:pPr marL="285750" indent="-285750">
              <a:buFont typeface="Arial" panose="020B0604020202020204" pitchFamily="34" charset="0"/>
              <a:buChar char="•"/>
            </a:pPr>
            <a:r>
              <a:rPr lang="en-US" sz="1600" dirty="0"/>
              <a:t>Pick a text (B language) for reformulation practice. Ask an AI to rewrite it and compare the output.</a:t>
            </a:r>
          </a:p>
          <a:p>
            <a:pPr marL="285750" indent="-285750">
              <a:buFont typeface="Arial" panose="020B0604020202020204" pitchFamily="34" charset="0"/>
              <a:buChar char="•"/>
            </a:pPr>
            <a:r>
              <a:rPr lang="en-US" sz="1600" dirty="0"/>
              <a:t>Ask e.g. Chat GPT to create a gap-filling exercise for you, e.g. “</a:t>
            </a:r>
            <a:r>
              <a:rPr lang="en-GB" sz="1600" b="0" i="0" dirty="0">
                <a:effectLst/>
              </a:rPr>
              <a:t>Create a Cloze test on the subject of elections, based on a 500-word text in which you have blanked out several collocations.”</a:t>
            </a:r>
          </a:p>
          <a:p>
            <a:pPr marL="285750" indent="-285750">
              <a:buFont typeface="Arial" panose="020B0604020202020204" pitchFamily="34" charset="0"/>
              <a:buChar char="•"/>
            </a:pPr>
            <a:r>
              <a:rPr lang="en-GB" sz="1600" dirty="0"/>
              <a:t>Put a text through an AI and ask it to make the text more formal/less formal.</a:t>
            </a:r>
            <a:endParaRPr lang="en-US" sz="1600" dirty="0"/>
          </a:p>
          <a:p>
            <a:endParaRPr lang="en-US" sz="1600" dirty="0"/>
          </a:p>
          <a:p>
            <a:r>
              <a:rPr lang="en-US" sz="1600" b="1" dirty="0"/>
              <a:t>Vocabulary-building: </a:t>
            </a:r>
          </a:p>
          <a:p>
            <a:pPr marL="285750" indent="-285750">
              <a:buFont typeface="Arial" panose="020B0604020202020204" pitchFamily="34" charset="0"/>
              <a:buChar char="•"/>
            </a:pPr>
            <a:r>
              <a:rPr lang="en-US" sz="1600" dirty="0"/>
              <a:t>ask an AI (e.g. </a:t>
            </a:r>
            <a:r>
              <a:rPr lang="en-US" sz="1600" dirty="0" err="1"/>
              <a:t>ChatGPT</a:t>
            </a:r>
            <a:r>
              <a:rPr lang="en-US" sz="1600" dirty="0"/>
              <a:t>) to produce a list of common terms in a specific subject, e.g. “</a:t>
            </a:r>
            <a:r>
              <a:rPr lang="en-GB" sz="1600" b="0" i="0" dirty="0">
                <a:effectLst/>
              </a:rPr>
              <a:t>Give me a list of collocations relating to elections”.</a:t>
            </a:r>
          </a:p>
          <a:p>
            <a:pPr marL="285750" indent="-285750">
              <a:buFont typeface="Arial" panose="020B0604020202020204" pitchFamily="34" charset="0"/>
              <a:buChar char="•"/>
            </a:pPr>
            <a:r>
              <a:rPr lang="en-GB" sz="1600" dirty="0"/>
              <a:t>Ask the AI to create a game to help you learn the collocations (e.g. a matching game).</a:t>
            </a:r>
            <a:endParaRPr lang="en-US" sz="1600" dirty="0"/>
          </a:p>
          <a:p>
            <a:pPr marL="285750" indent="-285750">
              <a:buFont typeface="Arial" panose="020B0604020202020204" pitchFamily="34" charset="0"/>
              <a:buChar char="•"/>
            </a:pPr>
            <a:r>
              <a:rPr lang="en-US" sz="1600" dirty="0"/>
              <a:t>Use a flashcard app to consolidate new vocabulary/phrases and </a:t>
            </a:r>
            <a:r>
              <a:rPr lang="en-US" sz="1600" dirty="0" err="1"/>
              <a:t>practise</a:t>
            </a:r>
            <a:r>
              <a:rPr lang="en-US" sz="1600" dirty="0"/>
              <a:t> immediate recall (e.g. Quizlet). You can copy/paste whole columns of an Excel spreadsheet. You can even add audio.</a:t>
            </a:r>
          </a:p>
        </p:txBody>
      </p:sp>
    </p:spTree>
    <p:extLst>
      <p:ext uri="{BB962C8B-B14F-4D97-AF65-F5344CB8AC3E}">
        <p14:creationId xmlns:p14="http://schemas.microsoft.com/office/powerpoint/2010/main" val="495564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FCA1-A07D-E54D-AAF8-927FCFD06CC3}"/>
              </a:ext>
            </a:extLst>
          </p:cNvPr>
          <p:cNvSpPr>
            <a:spLocks noGrp="1"/>
          </p:cNvSpPr>
          <p:nvPr>
            <p:ph type="title"/>
          </p:nvPr>
        </p:nvSpPr>
        <p:spPr>
          <a:xfrm>
            <a:off x="1144589" y="476828"/>
            <a:ext cx="9905998" cy="1478570"/>
          </a:xfrm>
        </p:spPr>
        <p:txBody>
          <a:bodyPr/>
          <a:lstStyle/>
          <a:p>
            <a:r>
              <a:rPr lang="en-US" dirty="0"/>
              <a:t>ASSESSING YOUR PERFORMANCE</a:t>
            </a:r>
          </a:p>
        </p:txBody>
      </p:sp>
      <p:pic>
        <p:nvPicPr>
          <p:cNvPr id="9" name="Picture 8" descr="A picture containing food&#10;&#10;Description automatically generated">
            <a:extLst>
              <a:ext uri="{FF2B5EF4-FFF2-40B4-BE49-F238E27FC236}">
                <a16:creationId xmlns:a16="http://schemas.microsoft.com/office/drawing/2014/main" id="{DE910F82-166B-D14B-A46A-57517E7A6506}"/>
              </a:ext>
            </a:extLst>
          </p:cNvPr>
          <p:cNvPicPr>
            <a:picLocks noChangeAspect="1"/>
          </p:cNvPicPr>
          <p:nvPr/>
        </p:nvPicPr>
        <p:blipFill>
          <a:blip r:embed="rId2"/>
          <a:stretch>
            <a:fillRect/>
          </a:stretch>
        </p:blipFill>
        <p:spPr>
          <a:xfrm>
            <a:off x="902043" y="0"/>
            <a:ext cx="2446638" cy="787512"/>
          </a:xfrm>
          <a:prstGeom prst="rect">
            <a:avLst/>
          </a:prstGeom>
        </p:spPr>
      </p:pic>
      <p:sp>
        <p:nvSpPr>
          <p:cNvPr id="4" name="Rectangle 1">
            <a:extLst>
              <a:ext uri="{FF2B5EF4-FFF2-40B4-BE49-F238E27FC236}">
                <a16:creationId xmlns:a16="http://schemas.microsoft.com/office/drawing/2014/main" id="{A11CD693-2096-0D4F-BBAD-32FB8B03ED94}"/>
              </a:ext>
            </a:extLst>
          </p:cNvPr>
          <p:cNvSpPr>
            <a:spLocks noGrp="1" noChangeArrowheads="1"/>
          </p:cNvSpPr>
          <p:nvPr>
            <p:ph idx="1"/>
          </p:nvPr>
        </p:nvSpPr>
        <p:spPr bwMode="auto">
          <a:xfrm>
            <a:off x="1051961" y="3841789"/>
            <a:ext cx="90561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p:txBody>
      </p:sp>
      <p:sp>
        <p:nvSpPr>
          <p:cNvPr id="3" name="TextBox 2">
            <a:extLst>
              <a:ext uri="{FF2B5EF4-FFF2-40B4-BE49-F238E27FC236}">
                <a16:creationId xmlns:a16="http://schemas.microsoft.com/office/drawing/2014/main" id="{87008D09-1BDD-50E5-708F-629C08ADE3CB}"/>
              </a:ext>
            </a:extLst>
          </p:cNvPr>
          <p:cNvSpPr txBox="1"/>
          <p:nvPr/>
        </p:nvSpPr>
        <p:spPr>
          <a:xfrm>
            <a:off x="1051961" y="1533465"/>
            <a:ext cx="9575075" cy="2585323"/>
          </a:xfrm>
          <a:prstGeom prst="rect">
            <a:avLst/>
          </a:prstGeom>
          <a:noFill/>
        </p:spPr>
        <p:txBody>
          <a:bodyPr wrap="square" rtlCol="0">
            <a:spAutoFit/>
          </a:bodyPr>
          <a:lstStyle/>
          <a:p>
            <a:pPr marL="285750" indent="-285750">
              <a:buFont typeface="Arial" panose="020B0604020202020204" pitchFamily="34" charset="0"/>
              <a:buChar char="•"/>
            </a:pPr>
            <a:r>
              <a:rPr lang="en-US" dirty="0"/>
              <a:t>Record your performance when you interpret. Just the output (e.g. voice note on mobile phone), or twin track (Audacity, GarageBand). Listen back, and consider whether the audience has everything it needs. What do you need to improve?</a:t>
            </a:r>
          </a:p>
          <a:p>
            <a:pPr marL="285750" indent="-285750">
              <a:buFont typeface="Arial" panose="020B0604020202020204" pitchFamily="34" charset="0"/>
              <a:buChar char="•"/>
            </a:pPr>
            <a:r>
              <a:rPr lang="en-US" dirty="0"/>
              <a:t>Once in a while, create a transcript of your version and the original (e.g. with </a:t>
            </a:r>
            <a:r>
              <a:rPr lang="en-US" dirty="0" err="1"/>
              <a:t>sonix.ai</a:t>
            </a:r>
            <a:r>
              <a:rPr lang="en-US" dirty="0"/>
              <a:t> or </a:t>
            </a:r>
            <a:r>
              <a:rPr lang="en-US" dirty="0" err="1"/>
              <a:t>GoReact</a:t>
            </a:r>
            <a:r>
              <a:rPr lang="en-US" dirty="0"/>
              <a:t>). Break the original into units of meaning in a table (suggested by Andy Gillies). Align the original with the interpretation. Think about WHY you came up with certain solutions &gt; what coping strategies could you have used? How could you rephrase your output if necessary? Redo the same speech.</a:t>
            </a:r>
          </a:p>
          <a:p>
            <a:pPr marL="285750" indent="-285750">
              <a:buFont typeface="Arial" panose="020B0604020202020204" pitchFamily="34" charset="0"/>
              <a:buChar char="•"/>
            </a:pPr>
            <a:endParaRPr lang="en-US" dirty="0"/>
          </a:p>
        </p:txBody>
      </p:sp>
      <p:graphicFrame>
        <p:nvGraphicFramePr>
          <p:cNvPr id="5" name="Table 4">
            <a:extLst>
              <a:ext uri="{FF2B5EF4-FFF2-40B4-BE49-F238E27FC236}">
                <a16:creationId xmlns:a16="http://schemas.microsoft.com/office/drawing/2014/main" id="{63FE5E9B-8832-7CF2-D8C6-8A67E81E7160}"/>
              </a:ext>
            </a:extLst>
          </p:cNvPr>
          <p:cNvGraphicFramePr>
            <a:graphicFrameLocks noGrp="1"/>
          </p:cNvGraphicFramePr>
          <p:nvPr>
            <p:extLst>
              <p:ext uri="{D42A27DB-BD31-4B8C-83A1-F6EECF244321}">
                <p14:modId xmlns:p14="http://schemas.microsoft.com/office/powerpoint/2010/main" val="3726660457"/>
              </p:ext>
            </p:extLst>
          </p:nvPr>
        </p:nvGraphicFramePr>
        <p:xfrm>
          <a:off x="1402079" y="4026989"/>
          <a:ext cx="8128000" cy="25196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054140916"/>
                    </a:ext>
                  </a:extLst>
                </a:gridCol>
                <a:gridCol w="4064000">
                  <a:extLst>
                    <a:ext uri="{9D8B030D-6E8A-4147-A177-3AD203B41FA5}">
                      <a16:colId xmlns:a16="http://schemas.microsoft.com/office/drawing/2014/main" val="4168009994"/>
                    </a:ext>
                  </a:extLst>
                </a:gridCol>
              </a:tblGrid>
              <a:tr h="129757">
                <a:tc>
                  <a:txBody>
                    <a:bodyPr/>
                    <a:lstStyle/>
                    <a:p>
                      <a:r>
                        <a:rPr lang="en-GB" sz="1400" b="0" i="0" kern="1200" dirty="0">
                          <a:solidFill>
                            <a:schemeClr val="bg1"/>
                          </a:solidFill>
                          <a:effectLst/>
                          <a:latin typeface="+mn-lt"/>
                          <a:ea typeface="+mn-ea"/>
                          <a:cs typeface="+mn-cs"/>
                        </a:rPr>
                        <a:t>For a long time, politics has dealt with the young (Brexit) </a:t>
                      </a:r>
                      <a:r>
                        <a:rPr lang="en-GB" sz="1400" b="0" i="0" kern="1200" dirty="0" err="1">
                          <a:solidFill>
                            <a:schemeClr val="bg1"/>
                          </a:solidFill>
                          <a:effectLst/>
                          <a:latin typeface="+mn-lt"/>
                          <a:ea typeface="+mn-ea"/>
                          <a:cs typeface="+mn-cs"/>
                        </a:rPr>
                        <a:t>remainer</a:t>
                      </a:r>
                      <a:r>
                        <a:rPr lang="en-GB" sz="1400" b="0" i="0" kern="1200" dirty="0">
                          <a:solidFill>
                            <a:schemeClr val="bg1"/>
                          </a:solidFill>
                          <a:effectLst/>
                          <a:latin typeface="+mn-lt"/>
                          <a:ea typeface="+mn-ea"/>
                          <a:cs typeface="+mn-cs"/>
                        </a:rPr>
                        <a:t> as it does with the rest of us; </a:t>
                      </a:r>
                      <a:endParaRPr lang="en-US" sz="1400" dirty="0">
                        <a:solidFill>
                          <a:schemeClr val="bg1"/>
                        </a:solidFill>
                      </a:endParaRPr>
                    </a:p>
                  </a:txBody>
                  <a:tcPr/>
                </a:tc>
                <a:tc>
                  <a:txBody>
                    <a:bodyPr/>
                    <a:lstStyle/>
                    <a:p>
                      <a:endParaRPr lang="en-US" sz="1400">
                        <a:highlight>
                          <a:srgbClr val="C0C0C0"/>
                        </a:highlight>
                      </a:endParaRPr>
                    </a:p>
                  </a:txBody>
                  <a:tcPr/>
                </a:tc>
                <a:extLst>
                  <a:ext uri="{0D108BD9-81ED-4DB2-BD59-A6C34878D82A}">
                    <a16:rowId xmlns:a16="http://schemas.microsoft.com/office/drawing/2014/main" val="1265123967"/>
                  </a:ext>
                </a:extLst>
              </a:tr>
              <a:tr h="370840">
                <a:tc>
                  <a:txBody>
                    <a:bodyPr/>
                    <a:lstStyle/>
                    <a:p>
                      <a:r>
                        <a:rPr lang="en-GB" sz="1400" b="0" i="0" kern="1200" dirty="0">
                          <a:solidFill>
                            <a:schemeClr val="bg1"/>
                          </a:solidFill>
                          <a:effectLst/>
                          <a:latin typeface="+mn-lt"/>
                          <a:ea typeface="+mn-ea"/>
                          <a:cs typeface="+mn-cs"/>
                        </a:rPr>
                        <a:t>ignore us for long enough, and we’ll go away. </a:t>
                      </a:r>
                      <a:endParaRPr lang="en-US" sz="1400" dirty="0">
                        <a:solidFill>
                          <a:schemeClr val="bg1"/>
                        </a:solidFill>
                      </a:endParaRPr>
                    </a:p>
                  </a:txBody>
                  <a:tcPr/>
                </a:tc>
                <a:tc>
                  <a:txBody>
                    <a:bodyPr/>
                    <a:lstStyle/>
                    <a:p>
                      <a:endParaRPr lang="en-US" sz="1400" dirty="0">
                        <a:highlight>
                          <a:srgbClr val="C0C0C0"/>
                        </a:highlight>
                      </a:endParaRPr>
                    </a:p>
                  </a:txBody>
                  <a:tcPr/>
                </a:tc>
                <a:extLst>
                  <a:ext uri="{0D108BD9-81ED-4DB2-BD59-A6C34878D82A}">
                    <a16:rowId xmlns:a16="http://schemas.microsoft.com/office/drawing/2014/main" val="1213768066"/>
                  </a:ext>
                </a:extLst>
              </a:tr>
              <a:tr h="370840">
                <a:tc>
                  <a:txBody>
                    <a:bodyPr/>
                    <a:lstStyle/>
                    <a:p>
                      <a:r>
                        <a:rPr lang="en-GB" sz="1400" b="0" i="0" kern="1200" dirty="0">
                          <a:solidFill>
                            <a:schemeClr val="bg1"/>
                          </a:solidFill>
                          <a:effectLst/>
                          <a:latin typeface="+mn-lt"/>
                          <a:ea typeface="+mn-ea"/>
                          <a:cs typeface="+mn-cs"/>
                        </a:rPr>
                        <a:t>If the Brexit argument had had any foundation</a:t>
                      </a:r>
                      <a:endParaRPr lang="en-US" sz="1400" dirty="0">
                        <a:solidFill>
                          <a:schemeClr val="bg1"/>
                        </a:solidFill>
                      </a:endParaRPr>
                    </a:p>
                  </a:txBody>
                  <a:tcPr/>
                </a:tc>
                <a:tc>
                  <a:txBody>
                    <a:bodyPr/>
                    <a:lstStyle/>
                    <a:p>
                      <a:endParaRPr lang="en-US" sz="1400">
                        <a:highlight>
                          <a:srgbClr val="C0C0C0"/>
                        </a:highlight>
                      </a:endParaRPr>
                    </a:p>
                  </a:txBody>
                  <a:tcPr/>
                </a:tc>
                <a:extLst>
                  <a:ext uri="{0D108BD9-81ED-4DB2-BD59-A6C34878D82A}">
                    <a16:rowId xmlns:a16="http://schemas.microsoft.com/office/drawing/2014/main" val="3571156460"/>
                  </a:ext>
                </a:extLst>
              </a:tr>
              <a:tr h="370840">
                <a:tc>
                  <a:txBody>
                    <a:bodyPr/>
                    <a:lstStyle/>
                    <a:p>
                      <a:r>
                        <a:rPr lang="en-GB" sz="1400" b="0" i="0" kern="1200" dirty="0">
                          <a:solidFill>
                            <a:schemeClr val="bg1"/>
                          </a:solidFill>
                          <a:effectLst/>
                          <a:latin typeface="+mn-lt"/>
                          <a:ea typeface="+mn-ea"/>
                          <a:cs typeface="+mn-cs"/>
                        </a:rPr>
                        <a:t>– if it had brought </a:t>
                      </a:r>
                      <a:r>
                        <a:rPr lang="en-GB" sz="1400" b="0" i="0" u="none" strike="noStrike" kern="1200" dirty="0">
                          <a:solidFill>
                            <a:schemeClr val="bg1"/>
                          </a:solidFill>
                          <a:effectLst/>
                          <a:latin typeface="+mn-lt"/>
                          <a:ea typeface="+mn-ea"/>
                          <a:cs typeface="+mn-cs"/>
                          <a:hlinkClick r:id="rId3">
                            <a:extLst>
                              <a:ext uri="{A12FA001-AC4F-418D-AE19-62706E023703}">
                                <ahyp:hlinkClr xmlns:ahyp="http://schemas.microsoft.com/office/drawing/2018/hyperlinkcolor" val="tx"/>
                              </a:ext>
                            </a:extLst>
                          </a:hlinkClick>
                        </a:rPr>
                        <a:t>trading or other benefits</a:t>
                      </a:r>
                      <a:r>
                        <a:rPr lang="en-GB" sz="1400" b="0" i="0" kern="1200" dirty="0">
                          <a:solidFill>
                            <a:schemeClr val="bg1"/>
                          </a:solidFill>
                          <a:effectLst/>
                          <a:latin typeface="+mn-lt"/>
                          <a:ea typeface="+mn-ea"/>
                          <a:cs typeface="+mn-cs"/>
                        </a:rPr>
                        <a:t>, </a:t>
                      </a:r>
                      <a:endParaRPr lang="en-US" sz="1400" dirty="0"/>
                    </a:p>
                  </a:txBody>
                  <a:tcPr/>
                </a:tc>
                <a:tc>
                  <a:txBody>
                    <a:bodyPr/>
                    <a:lstStyle/>
                    <a:p>
                      <a:endParaRPr lang="en-US" sz="1400" dirty="0">
                        <a:highlight>
                          <a:srgbClr val="C0C0C0"/>
                        </a:highlight>
                      </a:endParaRPr>
                    </a:p>
                  </a:txBody>
                  <a:tcPr/>
                </a:tc>
                <a:extLst>
                  <a:ext uri="{0D108BD9-81ED-4DB2-BD59-A6C34878D82A}">
                    <a16:rowId xmlns:a16="http://schemas.microsoft.com/office/drawing/2014/main" val="3232655106"/>
                  </a:ext>
                </a:extLst>
              </a:tr>
              <a:tr h="0">
                <a:tc>
                  <a:txBody>
                    <a:bodyPr/>
                    <a:lstStyle/>
                    <a:p>
                      <a:r>
                        <a:rPr lang="en-GB" sz="1400" b="0" i="0" kern="1200" dirty="0">
                          <a:solidFill>
                            <a:schemeClr val="bg1"/>
                          </a:solidFill>
                          <a:effectLst/>
                          <a:latin typeface="+mn-lt"/>
                          <a:ea typeface="+mn-ea"/>
                          <a:cs typeface="+mn-cs"/>
                        </a:rPr>
                        <a:t>if it had caused only negligible difficulties and those of the teething variety – </a:t>
                      </a:r>
                      <a:endParaRPr lang="en-US" sz="1400" dirty="0"/>
                    </a:p>
                  </a:txBody>
                  <a:tcPr/>
                </a:tc>
                <a:tc>
                  <a:txBody>
                    <a:bodyPr/>
                    <a:lstStyle/>
                    <a:p>
                      <a:endParaRPr lang="en-US" sz="1400" dirty="0">
                        <a:highlight>
                          <a:srgbClr val="C0C0C0"/>
                        </a:highlight>
                      </a:endParaRPr>
                    </a:p>
                  </a:txBody>
                  <a:tcPr/>
                </a:tc>
                <a:extLst>
                  <a:ext uri="{0D108BD9-81ED-4DB2-BD59-A6C34878D82A}">
                    <a16:rowId xmlns:a16="http://schemas.microsoft.com/office/drawing/2014/main" val="2435580297"/>
                  </a:ext>
                </a:extLst>
              </a:tr>
              <a:tr h="370840">
                <a:tc>
                  <a:txBody>
                    <a:bodyPr/>
                    <a:lstStyle/>
                    <a:p>
                      <a:r>
                        <a:rPr lang="en-GB" sz="1400" b="0" i="0" kern="1200" dirty="0">
                          <a:solidFill>
                            <a:schemeClr val="bg1"/>
                          </a:solidFill>
                          <a:effectLst/>
                          <a:latin typeface="+mn-lt"/>
                          <a:ea typeface="+mn-ea"/>
                          <a:cs typeface="+mn-cs"/>
                        </a:rPr>
                        <a:t>then that would probably have worked. </a:t>
                      </a:r>
                      <a:endParaRPr lang="en-US" sz="1400" dirty="0"/>
                    </a:p>
                  </a:txBody>
                  <a:tcPr/>
                </a:tc>
                <a:tc>
                  <a:txBody>
                    <a:bodyPr/>
                    <a:lstStyle/>
                    <a:p>
                      <a:endParaRPr lang="en-US" sz="1400" dirty="0">
                        <a:highlight>
                          <a:srgbClr val="C0C0C0"/>
                        </a:highlight>
                      </a:endParaRPr>
                    </a:p>
                  </a:txBody>
                  <a:tcPr/>
                </a:tc>
                <a:extLst>
                  <a:ext uri="{0D108BD9-81ED-4DB2-BD59-A6C34878D82A}">
                    <a16:rowId xmlns:a16="http://schemas.microsoft.com/office/drawing/2014/main" val="1569290071"/>
                  </a:ext>
                </a:extLst>
              </a:tr>
            </a:tbl>
          </a:graphicData>
        </a:graphic>
      </p:graphicFrame>
    </p:spTree>
    <p:extLst>
      <p:ext uri="{BB962C8B-B14F-4D97-AF65-F5344CB8AC3E}">
        <p14:creationId xmlns:p14="http://schemas.microsoft.com/office/powerpoint/2010/main" val="3236781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FCA1-A07D-E54D-AAF8-927FCFD06CC3}"/>
              </a:ext>
            </a:extLst>
          </p:cNvPr>
          <p:cNvSpPr>
            <a:spLocks noGrp="1"/>
          </p:cNvSpPr>
          <p:nvPr>
            <p:ph type="title"/>
          </p:nvPr>
        </p:nvSpPr>
        <p:spPr>
          <a:xfrm>
            <a:off x="1144589" y="476828"/>
            <a:ext cx="9905998" cy="1478570"/>
          </a:xfrm>
        </p:spPr>
        <p:txBody>
          <a:bodyPr/>
          <a:lstStyle/>
          <a:p>
            <a:r>
              <a:rPr lang="en-US" dirty="0"/>
              <a:t>FURTHER READING</a:t>
            </a:r>
          </a:p>
        </p:txBody>
      </p:sp>
      <p:pic>
        <p:nvPicPr>
          <p:cNvPr id="9" name="Picture 8" descr="A picture containing food&#10;&#10;Description automatically generated">
            <a:extLst>
              <a:ext uri="{FF2B5EF4-FFF2-40B4-BE49-F238E27FC236}">
                <a16:creationId xmlns:a16="http://schemas.microsoft.com/office/drawing/2014/main" id="{DE910F82-166B-D14B-A46A-57517E7A6506}"/>
              </a:ext>
            </a:extLst>
          </p:cNvPr>
          <p:cNvPicPr>
            <a:picLocks noChangeAspect="1"/>
          </p:cNvPicPr>
          <p:nvPr/>
        </p:nvPicPr>
        <p:blipFill>
          <a:blip r:embed="rId2"/>
          <a:stretch>
            <a:fillRect/>
          </a:stretch>
        </p:blipFill>
        <p:spPr>
          <a:xfrm>
            <a:off x="902043" y="0"/>
            <a:ext cx="2446638" cy="787512"/>
          </a:xfrm>
          <a:prstGeom prst="rect">
            <a:avLst/>
          </a:prstGeom>
        </p:spPr>
      </p:pic>
      <p:sp>
        <p:nvSpPr>
          <p:cNvPr id="4" name="Rectangle 1">
            <a:extLst>
              <a:ext uri="{FF2B5EF4-FFF2-40B4-BE49-F238E27FC236}">
                <a16:creationId xmlns:a16="http://schemas.microsoft.com/office/drawing/2014/main" id="{A11CD693-2096-0D4F-BBAD-32FB8B03ED94}"/>
              </a:ext>
            </a:extLst>
          </p:cNvPr>
          <p:cNvSpPr>
            <a:spLocks noGrp="1" noChangeArrowheads="1"/>
          </p:cNvSpPr>
          <p:nvPr>
            <p:ph idx="1"/>
          </p:nvPr>
        </p:nvSpPr>
        <p:spPr bwMode="auto">
          <a:xfrm>
            <a:off x="1051961" y="3841789"/>
            <a:ext cx="90561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p:txBody>
      </p:sp>
      <p:sp>
        <p:nvSpPr>
          <p:cNvPr id="3" name="TextBox 2">
            <a:extLst>
              <a:ext uri="{FF2B5EF4-FFF2-40B4-BE49-F238E27FC236}">
                <a16:creationId xmlns:a16="http://schemas.microsoft.com/office/drawing/2014/main" id="{4B60C026-6B4E-4047-AA34-C86E24C473A9}"/>
              </a:ext>
            </a:extLst>
          </p:cNvPr>
          <p:cNvSpPr txBox="1"/>
          <p:nvPr/>
        </p:nvSpPr>
        <p:spPr>
          <a:xfrm>
            <a:off x="834887" y="1499875"/>
            <a:ext cx="9490281" cy="3046988"/>
          </a:xfrm>
          <a:prstGeom prst="rect">
            <a:avLst/>
          </a:prstGeom>
          <a:noFill/>
        </p:spPr>
        <p:txBody>
          <a:bodyPr wrap="square" rtlCol="0">
            <a:spAutoFit/>
          </a:bodyPr>
          <a:lstStyle/>
          <a:p>
            <a:pPr marL="285750" indent="-285750">
              <a:buFont typeface="Arial" panose="020B0604020202020204" pitchFamily="34" charset="0"/>
              <a:buChar char="•"/>
            </a:pPr>
            <a:r>
              <a:rPr lang="en-GB" sz="2400" dirty="0">
                <a:hlinkClick r:id="rId3"/>
              </a:rPr>
              <a:t>https://www.theinterpretingcoach.com/develop-your-retour/</a:t>
            </a:r>
            <a:endParaRPr lang="en-GB" sz="2400" dirty="0"/>
          </a:p>
          <a:p>
            <a:pPr marL="285750" indent="-285750">
              <a:buFont typeface="Arial" panose="020B0604020202020204" pitchFamily="34" charset="0"/>
              <a:buChar char="•"/>
            </a:pPr>
            <a:r>
              <a:rPr lang="en-US" sz="2400" dirty="0">
                <a:hlinkClick r:id="rId4"/>
              </a:rPr>
              <a:t>https://www.theinterpretingcoach.com/make-english-work-for-you/</a:t>
            </a:r>
            <a:endParaRPr lang="en-US" sz="2400" dirty="0"/>
          </a:p>
          <a:p>
            <a:pPr marL="285750" indent="-285750">
              <a:buFont typeface="Arial" panose="020B0604020202020204" pitchFamily="34" charset="0"/>
              <a:buChar char="•"/>
            </a:pPr>
            <a:r>
              <a:rPr lang="en-US" sz="2400" dirty="0">
                <a:hlinkClick r:id="rId5"/>
              </a:rPr>
              <a:t>https://www.theinterpretingcoach.com/retour-self-training/</a:t>
            </a:r>
            <a:endParaRPr lang="en-US" sz="2400" dirty="0"/>
          </a:p>
          <a:p>
            <a:pPr marL="285750" indent="-285750">
              <a:buFont typeface="Arial" panose="020B0604020202020204" pitchFamily="34" charset="0"/>
              <a:buChar char="•"/>
            </a:pPr>
            <a:r>
              <a:rPr lang="en-US" sz="2400" dirty="0">
                <a:hlinkClick r:id="rId6"/>
              </a:rPr>
              <a:t>https://www.theinterpretingcoach.com/improve-your-retour-with-native-speaker/</a:t>
            </a: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My podcast, The Complete Interpreter, has many episodes dealing with retour.</a:t>
            </a:r>
          </a:p>
        </p:txBody>
      </p:sp>
    </p:spTree>
    <p:extLst>
      <p:ext uri="{BB962C8B-B14F-4D97-AF65-F5344CB8AC3E}">
        <p14:creationId xmlns:p14="http://schemas.microsoft.com/office/powerpoint/2010/main" val="838296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FCA1-A07D-E54D-AAF8-927FCFD06CC3}"/>
              </a:ext>
            </a:extLst>
          </p:cNvPr>
          <p:cNvSpPr>
            <a:spLocks noGrp="1"/>
          </p:cNvSpPr>
          <p:nvPr>
            <p:ph type="title"/>
          </p:nvPr>
        </p:nvSpPr>
        <p:spPr>
          <a:xfrm>
            <a:off x="1143000" y="1164369"/>
            <a:ext cx="10097085" cy="1478570"/>
          </a:xfrm>
        </p:spPr>
        <p:txBody>
          <a:bodyPr/>
          <a:lstStyle/>
          <a:p>
            <a:r>
              <a:rPr kumimoji="0" lang="en-US" altLang="en-US" sz="3600" b="0" i="0" u="none" strike="noStrike" cap="none" normalizeH="0" baseline="0" dirty="0">
                <a:ln>
                  <a:noFill/>
                </a:ln>
                <a:effectLst/>
                <a:latin typeface="+mn-lt"/>
              </a:rPr>
              <a:t>UNDERSTANDING THE REQUIRED STANDARD</a:t>
            </a:r>
            <a:endParaRPr lang="en-US" dirty="0"/>
          </a:p>
        </p:txBody>
      </p:sp>
      <p:pic>
        <p:nvPicPr>
          <p:cNvPr id="9" name="Picture 8" descr="A picture containing food&#10;&#10;Description automatically generated">
            <a:extLst>
              <a:ext uri="{FF2B5EF4-FFF2-40B4-BE49-F238E27FC236}">
                <a16:creationId xmlns:a16="http://schemas.microsoft.com/office/drawing/2014/main" id="{DE910F82-166B-D14B-A46A-57517E7A6506}"/>
              </a:ext>
            </a:extLst>
          </p:cNvPr>
          <p:cNvPicPr>
            <a:picLocks noChangeAspect="1"/>
          </p:cNvPicPr>
          <p:nvPr/>
        </p:nvPicPr>
        <p:blipFill>
          <a:blip r:embed="rId2"/>
          <a:stretch>
            <a:fillRect/>
          </a:stretch>
        </p:blipFill>
        <p:spPr>
          <a:xfrm>
            <a:off x="902043" y="0"/>
            <a:ext cx="2446638" cy="787512"/>
          </a:xfrm>
          <a:prstGeom prst="rect">
            <a:avLst/>
          </a:prstGeom>
        </p:spPr>
      </p:pic>
      <p:sp>
        <p:nvSpPr>
          <p:cNvPr id="4" name="Rectangle 1">
            <a:extLst>
              <a:ext uri="{FF2B5EF4-FFF2-40B4-BE49-F238E27FC236}">
                <a16:creationId xmlns:a16="http://schemas.microsoft.com/office/drawing/2014/main" id="{A11CD693-2096-0D4F-BBAD-32FB8B03ED94}"/>
              </a:ext>
            </a:extLst>
          </p:cNvPr>
          <p:cNvSpPr>
            <a:spLocks noGrp="1" noChangeArrowheads="1"/>
          </p:cNvSpPr>
          <p:nvPr>
            <p:ph idx="1"/>
          </p:nvPr>
        </p:nvSpPr>
        <p:spPr bwMode="auto">
          <a:xfrm>
            <a:off x="1143001" y="2485845"/>
            <a:ext cx="843416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a:p>
            <a:pPr>
              <a:lnSpc>
                <a:spcPct val="100000"/>
              </a:lnSpc>
              <a:buSzTx/>
            </a:pPr>
            <a:r>
              <a:rPr lang="en-US" altLang="en-US" sz="2000" dirty="0">
                <a:latin typeface="+mn-lt"/>
              </a:rPr>
              <a:t>Know the market you’re aiming at.</a:t>
            </a:r>
          </a:p>
          <a:p>
            <a:pPr>
              <a:lnSpc>
                <a:spcPct val="100000"/>
              </a:lnSpc>
              <a:buSzTx/>
            </a:pPr>
            <a:r>
              <a:rPr lang="en-US" altLang="en-US" sz="2000" dirty="0">
                <a:latin typeface="+mn-lt"/>
              </a:rPr>
              <a:t>Listen to interpreters working on this market.</a:t>
            </a:r>
          </a:p>
          <a:p>
            <a:pPr>
              <a:lnSpc>
                <a:spcPct val="100000"/>
              </a:lnSpc>
              <a:buSzTx/>
            </a:pPr>
            <a:r>
              <a:rPr lang="en-US" altLang="en-US" sz="2000" dirty="0">
                <a:latin typeface="+mn-lt"/>
              </a:rPr>
              <a:t>Compare your performance to an interpreter who works successfully on this market (see below).</a:t>
            </a:r>
          </a:p>
          <a:p>
            <a:pPr>
              <a:lnSpc>
                <a:spcPct val="100000"/>
              </a:lnSpc>
              <a:buSzTx/>
            </a:pPr>
            <a:r>
              <a:rPr lang="en-US" altLang="en-US" sz="2000" dirty="0">
                <a:latin typeface="+mn-lt"/>
              </a:rPr>
              <a:t>Get an opinion from an interpreter, or preferably trainer, in the field you’re aiming at.</a:t>
            </a:r>
            <a:endParaRPr lang="en-US" altLang="en-US" sz="20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526104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FCA1-A07D-E54D-AAF8-927FCFD06CC3}"/>
              </a:ext>
            </a:extLst>
          </p:cNvPr>
          <p:cNvSpPr>
            <a:spLocks noGrp="1"/>
          </p:cNvSpPr>
          <p:nvPr>
            <p:ph type="title"/>
          </p:nvPr>
        </p:nvSpPr>
        <p:spPr>
          <a:xfrm>
            <a:off x="1143000" y="1164369"/>
            <a:ext cx="10097085" cy="1478570"/>
          </a:xfrm>
        </p:spPr>
        <p:txBody>
          <a:bodyPr/>
          <a:lstStyle/>
          <a:p>
            <a:r>
              <a:rPr kumimoji="0" lang="en-US" altLang="en-US" sz="3600" b="0" i="0" u="none" strike="noStrike" cap="none" normalizeH="0" baseline="0" dirty="0">
                <a:ln>
                  <a:noFill/>
                </a:ln>
                <a:effectLst/>
                <a:latin typeface="+mn-lt"/>
              </a:rPr>
              <a:t>COMPARING YOURSELF TO A STANDARD</a:t>
            </a:r>
            <a:endParaRPr lang="en-US" dirty="0"/>
          </a:p>
        </p:txBody>
      </p:sp>
      <p:pic>
        <p:nvPicPr>
          <p:cNvPr id="9" name="Picture 8" descr="A picture containing food&#10;&#10;Description automatically generated">
            <a:extLst>
              <a:ext uri="{FF2B5EF4-FFF2-40B4-BE49-F238E27FC236}">
                <a16:creationId xmlns:a16="http://schemas.microsoft.com/office/drawing/2014/main" id="{DE910F82-166B-D14B-A46A-57517E7A6506}"/>
              </a:ext>
            </a:extLst>
          </p:cNvPr>
          <p:cNvPicPr>
            <a:picLocks noChangeAspect="1"/>
          </p:cNvPicPr>
          <p:nvPr/>
        </p:nvPicPr>
        <p:blipFill>
          <a:blip r:embed="rId2"/>
          <a:stretch>
            <a:fillRect/>
          </a:stretch>
        </p:blipFill>
        <p:spPr>
          <a:xfrm>
            <a:off x="902043" y="0"/>
            <a:ext cx="2446638" cy="787512"/>
          </a:xfrm>
          <a:prstGeom prst="rect">
            <a:avLst/>
          </a:prstGeom>
        </p:spPr>
      </p:pic>
      <p:sp>
        <p:nvSpPr>
          <p:cNvPr id="4" name="Rectangle 1">
            <a:extLst>
              <a:ext uri="{FF2B5EF4-FFF2-40B4-BE49-F238E27FC236}">
                <a16:creationId xmlns:a16="http://schemas.microsoft.com/office/drawing/2014/main" id="{A11CD693-2096-0D4F-BBAD-32FB8B03ED94}"/>
              </a:ext>
            </a:extLst>
          </p:cNvPr>
          <p:cNvSpPr>
            <a:spLocks noGrp="1" noChangeArrowheads="1"/>
          </p:cNvSpPr>
          <p:nvPr>
            <p:ph idx="1"/>
          </p:nvPr>
        </p:nvSpPr>
        <p:spPr bwMode="auto">
          <a:xfrm>
            <a:off x="1143001" y="1870294"/>
            <a:ext cx="8434168"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a:p>
            <a:pPr>
              <a:lnSpc>
                <a:spcPct val="100000"/>
              </a:lnSpc>
              <a:buSzTx/>
            </a:pPr>
            <a:r>
              <a:rPr lang="en-US" altLang="en-US" sz="2000" dirty="0">
                <a:latin typeface="+mn-lt"/>
              </a:rPr>
              <a:t>Try interpreting the same speech as an experienced interpreter.</a:t>
            </a:r>
          </a:p>
          <a:p>
            <a:pPr>
              <a:lnSpc>
                <a:spcPct val="100000"/>
              </a:lnSpc>
              <a:buSzTx/>
            </a:pPr>
            <a:r>
              <a:rPr lang="en-US" altLang="en-US" sz="2000" dirty="0">
                <a:latin typeface="+mn-lt"/>
              </a:rPr>
              <a:t>Use a speech with a transcript (e.g. Speech Repository) or create a transcript of both performances, using Word, Mac, Google doc; or </a:t>
            </a:r>
            <a:r>
              <a:rPr lang="en-US" altLang="en-US" sz="2000" dirty="0" err="1">
                <a:latin typeface="+mn-lt"/>
              </a:rPr>
              <a:t>dictation.io</a:t>
            </a:r>
            <a:r>
              <a:rPr lang="en-US" altLang="en-US" sz="2000" dirty="0">
                <a:latin typeface="+mn-lt"/>
              </a:rPr>
              <a:t>, or speech to text apps.</a:t>
            </a:r>
          </a:p>
          <a:p>
            <a:pPr>
              <a:lnSpc>
                <a:spcPct val="100000"/>
              </a:lnSpc>
              <a:buSzTx/>
            </a:pPr>
            <a:r>
              <a:rPr lang="en-US" altLang="en-US" sz="2000" dirty="0">
                <a:latin typeface="+mn-lt"/>
              </a:rPr>
              <a:t>Compare the output. Did you leave more information out? Were there inaccuracies? How did your coping strategies compare?</a:t>
            </a:r>
          </a:p>
          <a:p>
            <a:pPr>
              <a:lnSpc>
                <a:spcPct val="100000"/>
              </a:lnSpc>
              <a:buSzTx/>
            </a:pPr>
            <a:r>
              <a:rPr lang="en-US" altLang="en-US" sz="2000" dirty="0">
                <a:latin typeface="+mn-lt"/>
              </a:rPr>
              <a:t>What about prosody (fillers, hesitations, etc.)? E.g. go through and highlight all the ‘ums’ and ‘</a:t>
            </a:r>
            <a:r>
              <a:rPr lang="en-US" altLang="en-US" sz="2000" dirty="0" err="1">
                <a:latin typeface="+mn-lt"/>
              </a:rPr>
              <a:t>ers</a:t>
            </a:r>
            <a:r>
              <a:rPr lang="en-US" altLang="en-US" sz="2000" dirty="0">
                <a:latin typeface="+mn-lt"/>
              </a:rPr>
              <a:t>’, or lengthened vowels.</a:t>
            </a:r>
          </a:p>
          <a:p>
            <a:pPr>
              <a:lnSpc>
                <a:spcPct val="100000"/>
              </a:lnSpc>
              <a:buSzTx/>
            </a:pPr>
            <a:r>
              <a:rPr lang="en-US" altLang="en-US" sz="2000" dirty="0">
                <a:latin typeface="+mn-lt"/>
              </a:rPr>
              <a:t>Are the pauses in the right place (you could hit ‘tab’ in your transcript to get a visual representation)?</a:t>
            </a:r>
            <a:endParaRPr lang="en-US" altLang="en-US" sz="20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479032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FCA1-A07D-E54D-AAF8-927FCFD06CC3}"/>
              </a:ext>
            </a:extLst>
          </p:cNvPr>
          <p:cNvSpPr>
            <a:spLocks noGrp="1"/>
          </p:cNvSpPr>
          <p:nvPr>
            <p:ph type="title"/>
          </p:nvPr>
        </p:nvSpPr>
        <p:spPr>
          <a:xfrm>
            <a:off x="1143000" y="1164369"/>
            <a:ext cx="10097085" cy="1478570"/>
          </a:xfrm>
        </p:spPr>
        <p:txBody>
          <a:bodyPr/>
          <a:lstStyle/>
          <a:p>
            <a:r>
              <a:rPr kumimoji="0" lang="en-US" altLang="en-US" sz="3600" b="0" i="0" u="none" strike="noStrike" cap="none" normalizeH="0" baseline="0" dirty="0">
                <a:ln>
                  <a:noFill/>
                </a:ln>
                <a:effectLst/>
                <a:latin typeface="+mn-lt"/>
              </a:rPr>
              <a:t>DIAGNOSIS</a:t>
            </a:r>
            <a:endParaRPr lang="en-US" dirty="0"/>
          </a:p>
        </p:txBody>
      </p:sp>
      <p:pic>
        <p:nvPicPr>
          <p:cNvPr id="9" name="Picture 8" descr="A picture containing food&#10;&#10;Description automatically generated">
            <a:extLst>
              <a:ext uri="{FF2B5EF4-FFF2-40B4-BE49-F238E27FC236}">
                <a16:creationId xmlns:a16="http://schemas.microsoft.com/office/drawing/2014/main" id="{DE910F82-166B-D14B-A46A-57517E7A6506}"/>
              </a:ext>
            </a:extLst>
          </p:cNvPr>
          <p:cNvPicPr>
            <a:picLocks noChangeAspect="1"/>
          </p:cNvPicPr>
          <p:nvPr/>
        </p:nvPicPr>
        <p:blipFill>
          <a:blip r:embed="rId2"/>
          <a:stretch>
            <a:fillRect/>
          </a:stretch>
        </p:blipFill>
        <p:spPr>
          <a:xfrm>
            <a:off x="902043" y="0"/>
            <a:ext cx="2446638" cy="787512"/>
          </a:xfrm>
          <a:prstGeom prst="rect">
            <a:avLst/>
          </a:prstGeom>
        </p:spPr>
      </p:pic>
      <p:sp>
        <p:nvSpPr>
          <p:cNvPr id="4" name="Rectangle 1">
            <a:extLst>
              <a:ext uri="{FF2B5EF4-FFF2-40B4-BE49-F238E27FC236}">
                <a16:creationId xmlns:a16="http://schemas.microsoft.com/office/drawing/2014/main" id="{A11CD693-2096-0D4F-BBAD-32FB8B03ED94}"/>
              </a:ext>
            </a:extLst>
          </p:cNvPr>
          <p:cNvSpPr>
            <a:spLocks noGrp="1" noChangeArrowheads="1"/>
          </p:cNvSpPr>
          <p:nvPr>
            <p:ph idx="1"/>
          </p:nvPr>
        </p:nvSpPr>
        <p:spPr bwMode="auto">
          <a:xfrm>
            <a:off x="1143001" y="2331956"/>
            <a:ext cx="8434168"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a:p>
            <a:pPr>
              <a:lnSpc>
                <a:spcPct val="100000"/>
              </a:lnSpc>
              <a:buSzTx/>
            </a:pPr>
            <a:r>
              <a:rPr lang="en-US" altLang="en-US" sz="2000" dirty="0">
                <a:latin typeface="+mn-lt"/>
              </a:rPr>
              <a:t>Based on feedback from a native speaker, colleague, or your own recordings, see if you can identify </a:t>
            </a:r>
            <a:r>
              <a:rPr lang="en-US" altLang="en-US" sz="2000" b="1" dirty="0">
                <a:latin typeface="+mn-lt"/>
              </a:rPr>
              <a:t>patterns</a:t>
            </a:r>
            <a:r>
              <a:rPr lang="en-US" altLang="en-US" sz="2000" b="1" i="1" dirty="0">
                <a:latin typeface="+mn-lt"/>
              </a:rPr>
              <a:t> </a:t>
            </a:r>
            <a:r>
              <a:rPr lang="en-US" altLang="en-US" sz="2000" dirty="0">
                <a:latin typeface="+mn-lt"/>
              </a:rPr>
              <a:t> in your use of English, e.g. problems with prepositions, word order, pronunciation, collocations, articles, lack of vocabulary, register, etc.</a:t>
            </a:r>
          </a:p>
          <a:p>
            <a:pPr>
              <a:lnSpc>
                <a:spcPct val="100000"/>
              </a:lnSpc>
              <a:buSzTx/>
            </a:pPr>
            <a:endParaRPr lang="en-US" altLang="en-US" sz="2000" dirty="0">
              <a:latin typeface="+mn-lt"/>
            </a:endParaRPr>
          </a:p>
          <a:p>
            <a:pPr>
              <a:lnSpc>
                <a:spcPct val="100000"/>
              </a:lnSpc>
              <a:buSzTx/>
            </a:pPr>
            <a:r>
              <a:rPr lang="en-US" altLang="en-US" sz="2000" dirty="0">
                <a:latin typeface="+mn-lt"/>
              </a:rPr>
              <a:t>Consider the results of a ‘stress test’.</a:t>
            </a:r>
          </a:p>
          <a:p>
            <a:pPr marL="0" indent="0">
              <a:lnSpc>
                <a:spcPct val="100000"/>
              </a:lnSpc>
              <a:buSzTx/>
              <a:buNone/>
            </a:pPr>
            <a:endParaRPr lang="en-US" altLang="en-US" sz="20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56462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FCA1-A07D-E54D-AAF8-927FCFD06CC3}"/>
              </a:ext>
            </a:extLst>
          </p:cNvPr>
          <p:cNvSpPr>
            <a:spLocks noGrp="1"/>
          </p:cNvSpPr>
          <p:nvPr>
            <p:ph type="title"/>
          </p:nvPr>
        </p:nvSpPr>
        <p:spPr>
          <a:xfrm>
            <a:off x="1143001" y="1068684"/>
            <a:ext cx="9905998" cy="1478570"/>
          </a:xfrm>
        </p:spPr>
        <p:txBody>
          <a:bodyPr/>
          <a:lstStyle/>
          <a:p>
            <a:r>
              <a:rPr lang="en-US" dirty="0"/>
              <a:t>PRIORITISING</a:t>
            </a:r>
          </a:p>
        </p:txBody>
      </p:sp>
      <p:pic>
        <p:nvPicPr>
          <p:cNvPr id="9" name="Picture 8" descr="A picture containing food&#10;&#10;Description automatically generated">
            <a:extLst>
              <a:ext uri="{FF2B5EF4-FFF2-40B4-BE49-F238E27FC236}">
                <a16:creationId xmlns:a16="http://schemas.microsoft.com/office/drawing/2014/main" id="{DE910F82-166B-D14B-A46A-57517E7A6506}"/>
              </a:ext>
            </a:extLst>
          </p:cNvPr>
          <p:cNvPicPr>
            <a:picLocks noChangeAspect="1"/>
          </p:cNvPicPr>
          <p:nvPr/>
        </p:nvPicPr>
        <p:blipFill>
          <a:blip r:embed="rId2"/>
          <a:stretch>
            <a:fillRect/>
          </a:stretch>
        </p:blipFill>
        <p:spPr>
          <a:xfrm>
            <a:off x="902043" y="0"/>
            <a:ext cx="2446638" cy="787512"/>
          </a:xfrm>
          <a:prstGeom prst="rect">
            <a:avLst/>
          </a:prstGeom>
        </p:spPr>
      </p:pic>
      <p:sp>
        <p:nvSpPr>
          <p:cNvPr id="4" name="Rectangle 1">
            <a:extLst>
              <a:ext uri="{FF2B5EF4-FFF2-40B4-BE49-F238E27FC236}">
                <a16:creationId xmlns:a16="http://schemas.microsoft.com/office/drawing/2014/main" id="{A11CD693-2096-0D4F-BBAD-32FB8B03ED94}"/>
              </a:ext>
            </a:extLst>
          </p:cNvPr>
          <p:cNvSpPr>
            <a:spLocks noGrp="1" noChangeArrowheads="1"/>
          </p:cNvSpPr>
          <p:nvPr>
            <p:ph idx="1"/>
          </p:nvPr>
        </p:nvSpPr>
        <p:spPr bwMode="auto">
          <a:xfrm>
            <a:off x="1051961" y="2149018"/>
            <a:ext cx="9056135"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nSpc>
                <a:spcPct val="100000"/>
              </a:lnSpc>
              <a:buSzTx/>
            </a:pPr>
            <a:r>
              <a:rPr lang="en-US" altLang="en-US" sz="2000" dirty="0">
                <a:latin typeface="+mn-lt"/>
              </a:rPr>
              <a:t>Then </a:t>
            </a:r>
            <a:r>
              <a:rPr lang="en-US" altLang="en-US" sz="2000" b="1" dirty="0" err="1">
                <a:latin typeface="+mn-lt"/>
              </a:rPr>
              <a:t>prioritise</a:t>
            </a:r>
            <a:r>
              <a:rPr lang="en-US" altLang="en-US" sz="2000" b="1" dirty="0">
                <a:latin typeface="+mn-lt"/>
              </a:rPr>
              <a:t> </a:t>
            </a:r>
            <a:r>
              <a:rPr lang="en-US" altLang="en-US" sz="2000" dirty="0">
                <a:latin typeface="+mn-lt"/>
              </a:rPr>
              <a:t>these sources of error. Some may be noticeable and irritating for you, but not problematic for communication (e.g. ?accent, articles).</a:t>
            </a:r>
          </a:p>
          <a:p>
            <a:pPr marL="0" indent="0">
              <a:lnSpc>
                <a:spcPct val="100000"/>
              </a:lnSpc>
              <a:buSzTx/>
              <a:buNone/>
            </a:pPr>
            <a:endParaRPr lang="en-US" altLang="en-US" sz="2000" dirty="0">
              <a:latin typeface="+mn-lt"/>
            </a:endParaRPr>
          </a:p>
          <a:p>
            <a:pPr>
              <a:lnSpc>
                <a:spcPct val="100000"/>
              </a:lnSpc>
              <a:buSzTx/>
            </a:pPr>
            <a:r>
              <a:rPr lang="en-US" altLang="en-US" sz="2000" dirty="0">
                <a:latin typeface="+mn-lt"/>
              </a:rPr>
              <a:t>List the exercises/activities you could do to improve those areas (see below).</a:t>
            </a:r>
          </a:p>
          <a:p>
            <a:pPr marL="0" indent="0">
              <a:lnSpc>
                <a:spcPct val="100000"/>
              </a:lnSpc>
              <a:buSzTx/>
              <a:buNone/>
            </a:pPr>
            <a:endParaRPr lang="en-US" altLang="en-US" sz="2000" dirty="0">
              <a:latin typeface="+mn-lt"/>
            </a:endParaRPr>
          </a:p>
          <a:p>
            <a:pPr>
              <a:lnSpc>
                <a:spcPct val="100000"/>
              </a:lnSpc>
              <a:buSzTx/>
            </a:pPr>
            <a:r>
              <a:rPr lang="en-US" altLang="en-US" sz="2000" dirty="0">
                <a:latin typeface="+mn-lt"/>
              </a:rPr>
              <a:t>Remember that improving a retour is a </a:t>
            </a:r>
            <a:r>
              <a:rPr lang="en-US" altLang="en-US" sz="2000" b="1" dirty="0">
                <a:latin typeface="+mn-lt"/>
              </a:rPr>
              <a:t>long term project. </a:t>
            </a:r>
            <a:r>
              <a:rPr lang="en-US" altLang="en-US" sz="2000" dirty="0">
                <a:latin typeface="+mn-lt"/>
              </a:rPr>
              <a:t>Some of these things take months or years to improve, especially if they’re entrenched habits.</a:t>
            </a:r>
          </a:p>
          <a:p>
            <a:pPr marL="0" indent="0">
              <a:lnSpc>
                <a:spcPct val="100000"/>
              </a:lnSpc>
              <a:buSzTx/>
              <a:buNone/>
            </a:pPr>
            <a:endParaRPr lang="en-US" altLang="en-US" sz="2000" dirty="0">
              <a:latin typeface="+mn-lt"/>
            </a:endParaRPr>
          </a:p>
          <a:p>
            <a:pPr>
              <a:lnSpc>
                <a:spcPct val="100000"/>
              </a:lnSpc>
              <a:buSzTx/>
            </a:pPr>
            <a:r>
              <a:rPr lang="en-US" altLang="en-US" sz="2000" dirty="0">
                <a:latin typeface="+mn-lt"/>
              </a:rPr>
              <a:t>You could always ‘benchmark’ your progress by recording a couple of speeches, and going back to them several months later for another attempt. Compare the two versions.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594794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FCA1-A07D-E54D-AAF8-927FCFD06CC3}"/>
              </a:ext>
            </a:extLst>
          </p:cNvPr>
          <p:cNvSpPr>
            <a:spLocks noGrp="1"/>
          </p:cNvSpPr>
          <p:nvPr>
            <p:ph type="title"/>
          </p:nvPr>
        </p:nvSpPr>
        <p:spPr>
          <a:xfrm>
            <a:off x="1144589" y="476828"/>
            <a:ext cx="9905998" cy="1478570"/>
          </a:xfrm>
        </p:spPr>
        <p:txBody>
          <a:bodyPr/>
          <a:lstStyle/>
          <a:p>
            <a:r>
              <a:rPr lang="en-US" dirty="0"/>
              <a:t>EXERCISES – A BASIC PRINCIPLE</a:t>
            </a:r>
          </a:p>
        </p:txBody>
      </p:sp>
      <p:pic>
        <p:nvPicPr>
          <p:cNvPr id="9" name="Picture 8" descr="A picture containing food&#10;&#10;Description automatically generated">
            <a:extLst>
              <a:ext uri="{FF2B5EF4-FFF2-40B4-BE49-F238E27FC236}">
                <a16:creationId xmlns:a16="http://schemas.microsoft.com/office/drawing/2014/main" id="{DE910F82-166B-D14B-A46A-57517E7A6506}"/>
              </a:ext>
            </a:extLst>
          </p:cNvPr>
          <p:cNvPicPr>
            <a:picLocks noChangeAspect="1"/>
          </p:cNvPicPr>
          <p:nvPr/>
        </p:nvPicPr>
        <p:blipFill>
          <a:blip r:embed="rId2"/>
          <a:stretch>
            <a:fillRect/>
          </a:stretch>
        </p:blipFill>
        <p:spPr>
          <a:xfrm>
            <a:off x="902043" y="0"/>
            <a:ext cx="2446638" cy="787512"/>
          </a:xfrm>
          <a:prstGeom prst="rect">
            <a:avLst/>
          </a:prstGeom>
        </p:spPr>
      </p:pic>
      <p:sp>
        <p:nvSpPr>
          <p:cNvPr id="4" name="Rectangle 1">
            <a:extLst>
              <a:ext uri="{FF2B5EF4-FFF2-40B4-BE49-F238E27FC236}">
                <a16:creationId xmlns:a16="http://schemas.microsoft.com/office/drawing/2014/main" id="{A11CD693-2096-0D4F-BBAD-32FB8B03ED94}"/>
              </a:ext>
            </a:extLst>
          </p:cNvPr>
          <p:cNvSpPr>
            <a:spLocks noGrp="1" noChangeArrowheads="1"/>
          </p:cNvSpPr>
          <p:nvPr>
            <p:ph idx="1"/>
          </p:nvPr>
        </p:nvSpPr>
        <p:spPr bwMode="auto">
          <a:xfrm>
            <a:off x="1051961" y="3841789"/>
            <a:ext cx="90561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p:txBody>
      </p:sp>
      <p:sp>
        <p:nvSpPr>
          <p:cNvPr id="3" name="TextBox 2">
            <a:extLst>
              <a:ext uri="{FF2B5EF4-FFF2-40B4-BE49-F238E27FC236}">
                <a16:creationId xmlns:a16="http://schemas.microsoft.com/office/drawing/2014/main" id="{0B55AE30-1FF4-4C45-85B3-83511CB43123}"/>
              </a:ext>
            </a:extLst>
          </p:cNvPr>
          <p:cNvSpPr txBox="1"/>
          <p:nvPr/>
        </p:nvSpPr>
        <p:spPr>
          <a:xfrm>
            <a:off x="1141413" y="1406174"/>
            <a:ext cx="8608874" cy="3785652"/>
          </a:xfrm>
          <a:prstGeom prst="rect">
            <a:avLst/>
          </a:prstGeom>
          <a:noFill/>
        </p:spPr>
        <p:txBody>
          <a:bodyPr wrap="square" rtlCol="0">
            <a:spAutoFit/>
          </a:bodyPr>
          <a:lstStyle/>
          <a:p>
            <a:endParaRPr lang="en-US" sz="2400" dirty="0"/>
          </a:p>
          <a:p>
            <a:r>
              <a:rPr lang="en-US" sz="2400" dirty="0"/>
              <a:t>The exercises you choose must aim to </a:t>
            </a:r>
            <a:r>
              <a:rPr lang="en-US" sz="2400" b="1" dirty="0"/>
              <a:t>activate</a:t>
            </a:r>
            <a:r>
              <a:rPr lang="en-US" sz="2400" dirty="0"/>
              <a:t> your English B.</a:t>
            </a:r>
          </a:p>
          <a:p>
            <a:endParaRPr lang="en-US" sz="2400" dirty="0"/>
          </a:p>
          <a:p>
            <a:pPr marL="342900" indent="-342900">
              <a:buFont typeface="Arial" panose="020B0604020202020204" pitchFamily="34" charset="0"/>
              <a:buChar char="•"/>
            </a:pPr>
            <a:r>
              <a:rPr lang="en-US" sz="2400" dirty="0"/>
              <a:t>Reading the paper, listening to the radio, and watching TV are useful in their way (for example, in picking up buzzwords or listening to modern usage), but very </a:t>
            </a:r>
            <a:r>
              <a:rPr lang="en-US" sz="2400" b="1" dirty="0"/>
              <a:t>passive. [</a:t>
            </a:r>
            <a:r>
              <a:rPr lang="en-US" sz="2400" dirty="0"/>
              <a:t>They’re better for improving an English C).</a:t>
            </a:r>
          </a:p>
          <a:p>
            <a:endParaRPr lang="en-US" sz="2400" b="1" dirty="0"/>
          </a:p>
          <a:p>
            <a:pPr marL="342900" indent="-342900">
              <a:buFont typeface="Arial" panose="020B0604020202020204" pitchFamily="34" charset="0"/>
              <a:buChar char="•"/>
            </a:pPr>
            <a:r>
              <a:rPr lang="en-US" sz="2400" dirty="0"/>
              <a:t>You always need to go one step further and find an exercise that will make you </a:t>
            </a:r>
            <a:r>
              <a:rPr lang="en-US" sz="2400" b="1" dirty="0" err="1"/>
              <a:t>practise</a:t>
            </a:r>
            <a:r>
              <a:rPr lang="en-US" sz="2400" b="1" dirty="0"/>
              <a:t> coping strategies.</a:t>
            </a:r>
            <a:endParaRPr lang="en-US" sz="2400" dirty="0"/>
          </a:p>
        </p:txBody>
      </p:sp>
    </p:spTree>
    <p:extLst>
      <p:ext uri="{BB962C8B-B14F-4D97-AF65-F5344CB8AC3E}">
        <p14:creationId xmlns:p14="http://schemas.microsoft.com/office/powerpoint/2010/main" val="4148202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FCA1-A07D-E54D-AAF8-927FCFD06CC3}"/>
              </a:ext>
            </a:extLst>
          </p:cNvPr>
          <p:cNvSpPr>
            <a:spLocks noGrp="1"/>
          </p:cNvSpPr>
          <p:nvPr>
            <p:ph type="title"/>
          </p:nvPr>
        </p:nvSpPr>
        <p:spPr>
          <a:xfrm>
            <a:off x="1144589" y="476828"/>
            <a:ext cx="9905998" cy="1478570"/>
          </a:xfrm>
        </p:spPr>
        <p:txBody>
          <a:bodyPr/>
          <a:lstStyle/>
          <a:p>
            <a:r>
              <a:rPr lang="en-US" dirty="0"/>
              <a:t>VOCAB ENHANCEMENT VS ACTIVATING A RETOUR</a:t>
            </a:r>
          </a:p>
        </p:txBody>
      </p:sp>
      <p:pic>
        <p:nvPicPr>
          <p:cNvPr id="9" name="Picture 8" descr="A picture containing food&#10;&#10;Description automatically generated">
            <a:extLst>
              <a:ext uri="{FF2B5EF4-FFF2-40B4-BE49-F238E27FC236}">
                <a16:creationId xmlns:a16="http://schemas.microsoft.com/office/drawing/2014/main" id="{DE910F82-166B-D14B-A46A-57517E7A6506}"/>
              </a:ext>
            </a:extLst>
          </p:cNvPr>
          <p:cNvPicPr>
            <a:picLocks noChangeAspect="1"/>
          </p:cNvPicPr>
          <p:nvPr/>
        </p:nvPicPr>
        <p:blipFill>
          <a:blip r:embed="rId2"/>
          <a:stretch>
            <a:fillRect/>
          </a:stretch>
        </p:blipFill>
        <p:spPr>
          <a:xfrm>
            <a:off x="902043" y="0"/>
            <a:ext cx="2446638" cy="787512"/>
          </a:xfrm>
          <a:prstGeom prst="rect">
            <a:avLst/>
          </a:prstGeom>
        </p:spPr>
      </p:pic>
      <p:sp>
        <p:nvSpPr>
          <p:cNvPr id="4" name="Rectangle 1">
            <a:extLst>
              <a:ext uri="{FF2B5EF4-FFF2-40B4-BE49-F238E27FC236}">
                <a16:creationId xmlns:a16="http://schemas.microsoft.com/office/drawing/2014/main" id="{A11CD693-2096-0D4F-BBAD-32FB8B03ED94}"/>
              </a:ext>
            </a:extLst>
          </p:cNvPr>
          <p:cNvSpPr>
            <a:spLocks noGrp="1" noChangeArrowheads="1"/>
          </p:cNvSpPr>
          <p:nvPr>
            <p:ph idx="1"/>
          </p:nvPr>
        </p:nvSpPr>
        <p:spPr bwMode="auto">
          <a:xfrm>
            <a:off x="1051961" y="3841789"/>
            <a:ext cx="90561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000" b="0" i="0" u="none" strike="noStrike" cap="none" normalizeH="0" baseline="0" dirty="0">
              <a:ln>
                <a:noFill/>
              </a:ln>
              <a:effectLst/>
              <a:latin typeface="Arial" panose="020B0604020202020204" pitchFamily="34" charset="0"/>
            </a:endParaRPr>
          </a:p>
        </p:txBody>
      </p:sp>
      <p:sp>
        <p:nvSpPr>
          <p:cNvPr id="3" name="TextBox 2">
            <a:extLst>
              <a:ext uri="{FF2B5EF4-FFF2-40B4-BE49-F238E27FC236}">
                <a16:creationId xmlns:a16="http://schemas.microsoft.com/office/drawing/2014/main" id="{0B55AE30-1FF4-4C45-85B3-83511CB43123}"/>
              </a:ext>
            </a:extLst>
          </p:cNvPr>
          <p:cNvSpPr txBox="1"/>
          <p:nvPr/>
        </p:nvSpPr>
        <p:spPr>
          <a:xfrm>
            <a:off x="1141413" y="1955398"/>
            <a:ext cx="3965159" cy="3252172"/>
          </a:xfrm>
          <a:prstGeom prst="rect">
            <a:avLst/>
          </a:prstGeom>
          <a:noFill/>
        </p:spPr>
        <p:txBody>
          <a:bodyPr wrap="square" rtlCol="0">
            <a:spAutoFit/>
          </a:bodyPr>
          <a:lstStyle/>
          <a:p>
            <a:pPr marL="133350" lvl="0" algn="l" rtl="0">
              <a:spcBef>
                <a:spcPts val="0"/>
              </a:spcBef>
              <a:spcAft>
                <a:spcPts val="0"/>
              </a:spcAft>
              <a:buSzPts val="1500"/>
            </a:pPr>
            <a:r>
              <a:rPr lang="en-GB" sz="2400" dirty="0"/>
              <a:t>VOCAB ENHANCEMENT</a:t>
            </a:r>
          </a:p>
          <a:p>
            <a:pPr marL="133350" lvl="0" algn="l" rtl="0">
              <a:spcBef>
                <a:spcPts val="0"/>
              </a:spcBef>
              <a:spcAft>
                <a:spcPts val="0"/>
              </a:spcAft>
              <a:buSzPts val="1500"/>
            </a:pPr>
            <a:endParaRPr lang="en-GB" sz="2400" dirty="0"/>
          </a:p>
          <a:p>
            <a:pPr marL="476250" lvl="0" indent="-342900" algn="l" rtl="0">
              <a:spcBef>
                <a:spcPts val="0"/>
              </a:spcBef>
              <a:spcAft>
                <a:spcPts val="0"/>
              </a:spcAft>
              <a:buSzPts val="1500"/>
              <a:buFont typeface="Arial" panose="020B0604020202020204" pitchFamily="34" charset="0"/>
              <a:buChar char="•"/>
            </a:pPr>
            <a:r>
              <a:rPr lang="en-GB" sz="2400" dirty="0"/>
              <a:t>Watching the news</a:t>
            </a:r>
          </a:p>
          <a:p>
            <a:pPr marL="476250" lvl="0" indent="-342900" algn="l" rtl="0">
              <a:spcBef>
                <a:spcPts val="0"/>
              </a:spcBef>
              <a:spcAft>
                <a:spcPts val="0"/>
              </a:spcAft>
              <a:buSzPts val="1500"/>
              <a:buFont typeface="Arial" panose="020B0604020202020204" pitchFamily="34" charset="0"/>
              <a:buChar char="•"/>
            </a:pPr>
            <a:r>
              <a:rPr lang="en-GB" sz="2400" dirty="0"/>
              <a:t>Listening to podcasts</a:t>
            </a:r>
          </a:p>
          <a:p>
            <a:pPr marL="476250" lvl="0" indent="-342900" algn="l" rtl="0">
              <a:spcBef>
                <a:spcPts val="0"/>
              </a:spcBef>
              <a:spcAft>
                <a:spcPts val="0"/>
              </a:spcAft>
              <a:buSzPts val="1500"/>
              <a:buFont typeface="Arial" panose="020B0604020202020204" pitchFamily="34" charset="0"/>
              <a:buChar char="•"/>
            </a:pPr>
            <a:r>
              <a:rPr lang="en-GB" sz="2400" dirty="0"/>
              <a:t>Reading the papers</a:t>
            </a:r>
          </a:p>
          <a:p>
            <a:pPr marL="476250" lvl="0" indent="-342900" algn="l" rtl="0">
              <a:spcBef>
                <a:spcPts val="0"/>
              </a:spcBef>
              <a:spcAft>
                <a:spcPts val="0"/>
              </a:spcAft>
              <a:buSzPts val="1500"/>
              <a:buFont typeface="Arial" panose="020B0604020202020204" pitchFamily="34" charset="0"/>
              <a:buChar char="•"/>
            </a:pPr>
            <a:r>
              <a:rPr lang="en-GB" sz="2400" dirty="0"/>
              <a:t>Noting useful expressions</a:t>
            </a:r>
          </a:p>
          <a:p>
            <a:pPr marL="0" lvl="0" indent="0" algn="l" rtl="0">
              <a:spcBef>
                <a:spcPts val="1600"/>
              </a:spcBef>
              <a:spcAft>
                <a:spcPts val="0"/>
              </a:spcAft>
              <a:buNone/>
            </a:pPr>
            <a:endParaRPr lang="en-GB" sz="2400" dirty="0"/>
          </a:p>
          <a:p>
            <a:endParaRPr lang="en-US" sz="2400" dirty="0"/>
          </a:p>
        </p:txBody>
      </p:sp>
      <p:sp>
        <p:nvSpPr>
          <p:cNvPr id="5" name="TextBox 4">
            <a:extLst>
              <a:ext uri="{FF2B5EF4-FFF2-40B4-BE49-F238E27FC236}">
                <a16:creationId xmlns:a16="http://schemas.microsoft.com/office/drawing/2014/main" id="{BC3DA0BC-8A4E-27E5-39FA-88F9BA3F2000}"/>
              </a:ext>
            </a:extLst>
          </p:cNvPr>
          <p:cNvSpPr txBox="1"/>
          <p:nvPr/>
        </p:nvSpPr>
        <p:spPr>
          <a:xfrm>
            <a:off x="5567021" y="1955398"/>
            <a:ext cx="6624979" cy="3621504"/>
          </a:xfrm>
          <a:prstGeom prst="rect">
            <a:avLst/>
          </a:prstGeom>
          <a:noFill/>
        </p:spPr>
        <p:txBody>
          <a:bodyPr wrap="square" rtlCol="0">
            <a:spAutoFit/>
          </a:bodyPr>
          <a:lstStyle/>
          <a:p>
            <a:pPr marL="133350">
              <a:spcBef>
                <a:spcPts val="1600"/>
              </a:spcBef>
              <a:buSzPts val="1500"/>
            </a:pPr>
            <a:r>
              <a:rPr lang="en-GB" sz="2400" dirty="0"/>
              <a:t>ACTIVATION</a:t>
            </a:r>
          </a:p>
          <a:p>
            <a:pPr marL="476250" indent="-342900">
              <a:spcBef>
                <a:spcPts val="1600"/>
              </a:spcBef>
              <a:buSzPts val="1500"/>
              <a:buFont typeface="Arial" panose="020B0604020202020204" pitchFamily="34" charset="0"/>
              <a:buChar char="•"/>
            </a:pPr>
            <a:r>
              <a:rPr lang="en-GB" sz="2400" dirty="0"/>
              <a:t>Summarising what you’ve heard</a:t>
            </a:r>
          </a:p>
          <a:p>
            <a:pPr marL="476250" lvl="0" indent="-342900" algn="l" rtl="0">
              <a:spcBef>
                <a:spcPts val="0"/>
              </a:spcBef>
              <a:spcAft>
                <a:spcPts val="0"/>
              </a:spcAft>
              <a:buSzPts val="1500"/>
              <a:buFont typeface="Arial" panose="020B0604020202020204" pitchFamily="34" charset="0"/>
              <a:buChar char="•"/>
            </a:pPr>
            <a:r>
              <a:rPr lang="en-GB" sz="2400" dirty="0"/>
              <a:t>Making up example sentences</a:t>
            </a:r>
          </a:p>
          <a:p>
            <a:pPr marL="476250" lvl="0" indent="-342900" algn="l" rtl="0">
              <a:spcBef>
                <a:spcPts val="0"/>
              </a:spcBef>
              <a:spcAft>
                <a:spcPts val="0"/>
              </a:spcAft>
              <a:buSzPts val="1500"/>
              <a:buFont typeface="Arial" panose="020B0604020202020204" pitchFamily="34" charset="0"/>
              <a:buChar char="•"/>
            </a:pPr>
            <a:r>
              <a:rPr lang="en-GB" sz="2400" dirty="0"/>
              <a:t>English &gt; English reformulation exercises (text, interpreting)</a:t>
            </a:r>
          </a:p>
          <a:p>
            <a:pPr marL="476250" lvl="0" indent="-342900" algn="l" rtl="0">
              <a:spcBef>
                <a:spcPts val="0"/>
              </a:spcBef>
              <a:spcAft>
                <a:spcPts val="0"/>
              </a:spcAft>
              <a:buSzPts val="1500"/>
              <a:buFont typeface="Arial" panose="020B0604020202020204" pitchFamily="34" charset="0"/>
              <a:buChar char="•"/>
            </a:pPr>
            <a:r>
              <a:rPr lang="en-GB" sz="2400" dirty="0"/>
              <a:t>Preparing your own speeches</a:t>
            </a:r>
          </a:p>
          <a:p>
            <a:pPr marL="476250" lvl="0" indent="-342900" algn="l" rtl="0">
              <a:spcBef>
                <a:spcPts val="0"/>
              </a:spcBef>
              <a:spcAft>
                <a:spcPts val="0"/>
              </a:spcAft>
              <a:buSzPts val="1500"/>
              <a:buFont typeface="Arial" panose="020B0604020202020204" pitchFamily="34" charset="0"/>
              <a:buChar char="•"/>
            </a:pPr>
            <a:r>
              <a:rPr lang="en-GB" sz="2400" dirty="0"/>
              <a:t>Sight translation</a:t>
            </a:r>
          </a:p>
          <a:p>
            <a:pPr marL="476250" indent="-342900">
              <a:buSzPts val="1500"/>
              <a:buFont typeface="Arial" panose="020B0604020202020204" pitchFamily="34" charset="0"/>
              <a:buChar char="•"/>
            </a:pPr>
            <a:r>
              <a:rPr lang="en-GB" sz="2400" dirty="0"/>
              <a:t>? Shadowing (pronunciation esp.)</a:t>
            </a:r>
          </a:p>
          <a:p>
            <a:pPr marL="133350">
              <a:buSzPts val="1500"/>
            </a:pPr>
            <a:endParaRPr lang="en-GB" sz="2400" dirty="0"/>
          </a:p>
        </p:txBody>
      </p:sp>
    </p:spTree>
    <p:extLst>
      <p:ext uri="{BB962C8B-B14F-4D97-AF65-F5344CB8AC3E}">
        <p14:creationId xmlns:p14="http://schemas.microsoft.com/office/powerpoint/2010/main" val="2867125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9E771-BF81-3444-9B5D-1229DA08DFEF}"/>
              </a:ext>
            </a:extLst>
          </p:cNvPr>
          <p:cNvSpPr>
            <a:spLocks noGrp="1"/>
          </p:cNvSpPr>
          <p:nvPr>
            <p:ph type="title"/>
          </p:nvPr>
        </p:nvSpPr>
        <p:spPr/>
        <p:txBody>
          <a:bodyPr/>
          <a:lstStyle/>
          <a:p>
            <a:r>
              <a:rPr lang="en-US" dirty="0"/>
              <a:t>FUN &amp; GAMES</a:t>
            </a:r>
          </a:p>
        </p:txBody>
      </p:sp>
      <p:sp>
        <p:nvSpPr>
          <p:cNvPr id="3" name="Content Placeholder 2">
            <a:extLst>
              <a:ext uri="{FF2B5EF4-FFF2-40B4-BE49-F238E27FC236}">
                <a16:creationId xmlns:a16="http://schemas.microsoft.com/office/drawing/2014/main" id="{C10C21AD-56C0-4D4B-B84F-8AB3A0FA31FA}"/>
              </a:ext>
            </a:extLst>
          </p:cNvPr>
          <p:cNvSpPr>
            <a:spLocks noGrp="1"/>
          </p:cNvSpPr>
          <p:nvPr>
            <p:ph idx="1"/>
          </p:nvPr>
        </p:nvSpPr>
        <p:spPr/>
        <p:txBody>
          <a:bodyPr/>
          <a:lstStyle/>
          <a:p>
            <a:r>
              <a:rPr lang="en-US" dirty="0"/>
              <a:t>Speak as much English as possible – conversation exchange (</a:t>
            </a:r>
            <a:r>
              <a:rPr lang="en-US" dirty="0" err="1"/>
              <a:t>italki</a:t>
            </a:r>
            <a:r>
              <a:rPr lang="en-US" dirty="0"/>
              <a:t>), clubs</a:t>
            </a:r>
          </a:p>
          <a:p>
            <a:r>
              <a:rPr lang="en-US" dirty="0"/>
              <a:t>Play games:</a:t>
            </a:r>
          </a:p>
          <a:p>
            <a:pPr marL="0" indent="0">
              <a:buNone/>
            </a:pPr>
            <a:r>
              <a:rPr lang="en-US" dirty="0"/>
              <a:t>Articulate</a:t>
            </a:r>
          </a:p>
          <a:p>
            <a:pPr marL="0" indent="0">
              <a:buNone/>
            </a:pPr>
            <a:r>
              <a:rPr lang="en-US" dirty="0"/>
              <a:t>Taboo</a:t>
            </a:r>
          </a:p>
          <a:p>
            <a:pPr marL="0" indent="0">
              <a:buNone/>
            </a:pPr>
            <a:r>
              <a:rPr lang="en-US" dirty="0"/>
              <a:t>Just a Minute</a:t>
            </a:r>
          </a:p>
          <a:p>
            <a:pPr marL="0" indent="0">
              <a:buNone/>
            </a:pPr>
            <a:r>
              <a:rPr lang="en-US" dirty="0"/>
              <a:t>‘Sentence finishing’ games</a:t>
            </a:r>
          </a:p>
        </p:txBody>
      </p:sp>
    </p:spTree>
    <p:extLst>
      <p:ext uri="{BB962C8B-B14F-4D97-AF65-F5344CB8AC3E}">
        <p14:creationId xmlns:p14="http://schemas.microsoft.com/office/powerpoint/2010/main" val="3039823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{CCE7794E-B0E8-2A48-AE48-3D767FBA1135}tf10001121</Template>
  <TotalTime>16253</TotalTime>
  <Words>2622</Words>
  <Application>Microsoft Macintosh PowerPoint</Application>
  <PresentationFormat>Widescreen</PresentationFormat>
  <Paragraphs>193</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Tw Cen MT</vt:lpstr>
      <vt:lpstr>Circuit</vt:lpstr>
      <vt:lpstr>Self-training for retourists</vt:lpstr>
      <vt:lpstr>A PLAN FOR RETOUR SELF-TRAINING</vt:lpstr>
      <vt:lpstr>UNDERSTANDING THE REQUIRED STANDARD</vt:lpstr>
      <vt:lpstr>COMPARING YOURSELF TO A STANDARD</vt:lpstr>
      <vt:lpstr>DIAGNOSIS</vt:lpstr>
      <vt:lpstr>PRIORITISING</vt:lpstr>
      <vt:lpstr>EXERCISES – A BASIC PRINCIPLE</vt:lpstr>
      <vt:lpstr>VOCAB ENHANCEMENT VS ACTIVATING A RETOUR</vt:lpstr>
      <vt:lpstr>FUN &amp; GAMES</vt:lpstr>
      <vt:lpstr>WORKING ON TECHNIQUE</vt:lpstr>
      <vt:lpstr>PRACTISING SIMPLIFYING/EDITING</vt:lpstr>
      <vt:lpstr>PRACTISING SALAMI TECHNIQUE</vt:lpstr>
      <vt:lpstr>PRACTISING REFORMULATION</vt:lpstr>
      <vt:lpstr>Working on vocabulary and usage</vt:lpstr>
      <vt:lpstr>Working on vocabulary and usage</vt:lpstr>
      <vt:lpstr>Working on vocabulary and usage</vt:lpstr>
      <vt:lpstr>PowerPoint Presentation</vt:lpstr>
      <vt:lpstr>PowerPoint Presentation</vt:lpstr>
      <vt:lpstr>Working on rEGISTER</vt:lpstr>
      <vt:lpstr>SETTING YOURSELF UP FOR SUCCESs WHEN PRACTISING</vt:lpstr>
      <vt:lpstr>USING AI </vt:lpstr>
      <vt:lpstr>ASSESSING YOUR PERFORMANCE</vt:lpstr>
      <vt:lpstr>FURTHER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2020 Boostcamp</dc:title>
  <dc:creator>Microsoft Office User</dc:creator>
  <cp:lastModifiedBy>Sophie Llewellyn Smith</cp:lastModifiedBy>
  <cp:revision>109</cp:revision>
  <dcterms:created xsi:type="dcterms:W3CDTF">2020-03-29T20:45:20Z</dcterms:created>
  <dcterms:modified xsi:type="dcterms:W3CDTF">2024-04-23T18:39:06Z</dcterms:modified>
</cp:coreProperties>
</file>